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5.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6.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7.xml" ContentType="application/vnd.openxmlformats-officedocument.presentationml.notesSl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notesSlides/notesSlide8.xml" ContentType="application/vnd.openxmlformats-officedocument.presentationml.notesSl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9.xml" ContentType="application/vnd.openxmlformats-officedocument.presentationml.notesSl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12.xml" ContentType="application/vnd.openxmlformats-officedocument.presentationml.notesSlide+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notesSlides/notesSlide13.xml" ContentType="application/vnd.openxmlformats-officedocument.presentationml.notesSlid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4"/>
  </p:sldMasterIdLst>
  <p:notesMasterIdLst>
    <p:notesMasterId r:id="rId51"/>
  </p:notesMasterIdLst>
  <p:handoutMasterIdLst>
    <p:handoutMasterId r:id="rId52"/>
  </p:handoutMasterIdLst>
  <p:sldIdLst>
    <p:sldId id="264" r:id="rId5"/>
    <p:sldId id="303" r:id="rId6"/>
    <p:sldId id="278" r:id="rId7"/>
    <p:sldId id="271" r:id="rId8"/>
    <p:sldId id="265" r:id="rId9"/>
    <p:sldId id="266" r:id="rId10"/>
    <p:sldId id="273" r:id="rId11"/>
    <p:sldId id="268" r:id="rId12"/>
    <p:sldId id="270" r:id="rId13"/>
    <p:sldId id="272" r:id="rId14"/>
    <p:sldId id="274" r:id="rId15"/>
    <p:sldId id="276" r:id="rId16"/>
    <p:sldId id="277" r:id="rId17"/>
    <p:sldId id="275" r:id="rId18"/>
    <p:sldId id="279" r:id="rId19"/>
    <p:sldId id="280" r:id="rId20"/>
    <p:sldId id="281" r:id="rId21"/>
    <p:sldId id="282" r:id="rId22"/>
    <p:sldId id="283" r:id="rId23"/>
    <p:sldId id="284" r:id="rId24"/>
    <p:sldId id="287" r:id="rId25"/>
    <p:sldId id="288" r:id="rId26"/>
    <p:sldId id="289" r:id="rId27"/>
    <p:sldId id="290" r:id="rId28"/>
    <p:sldId id="291" r:id="rId29"/>
    <p:sldId id="292" r:id="rId30"/>
    <p:sldId id="285" r:id="rId31"/>
    <p:sldId id="293" r:id="rId32"/>
    <p:sldId id="294" r:id="rId33"/>
    <p:sldId id="295" r:id="rId34"/>
    <p:sldId id="286" r:id="rId35"/>
    <p:sldId id="297" r:id="rId36"/>
    <p:sldId id="296" r:id="rId37"/>
    <p:sldId id="298" r:id="rId38"/>
    <p:sldId id="299" r:id="rId39"/>
    <p:sldId id="300" r:id="rId40"/>
    <p:sldId id="301" r:id="rId41"/>
    <p:sldId id="302" r:id="rId42"/>
    <p:sldId id="304" r:id="rId43"/>
    <p:sldId id="257" r:id="rId44"/>
    <p:sldId id="258" r:id="rId45"/>
    <p:sldId id="305" r:id="rId46"/>
    <p:sldId id="309" r:id="rId47"/>
    <p:sldId id="310" r:id="rId48"/>
    <p:sldId id="308" r:id="rId49"/>
    <p:sldId id="306" r:id="rId50"/>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28E6471-F061-8F39-5CA2-51249E1048EF}" name="Andrea Hubacher / Netzwerk Schweizer Pärke" initials="AH" userId="S::a.hubacher@parks.swiss::3922c1e2-aae0-42e4-80f3-9e65f1ae51c2" providerId="AD"/>
  <p188:author id="{7CB961D2-99B0-F5DE-846D-7AC8956BB3F2}" name="Julia Agten / Netzwerk Schweizer Pärke" initials="JA" userId="S::j.agten@parks.swiss::b512eaa8-254c-4e05-a10a-ed7c637dd3e9"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E7576F-BBB5-4FFE-AB4B-2C542EC5EA37}" v="9" dt="2026-03-30T13:17:43.479"/>
  </p1510:revLst>
</p1510:revInfo>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8/10/relationships/authors" Targe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oriane Fischer / Netzwerk Schweizer Pärke" userId="751fc057-20e9-417b-b4f5-5bd0a69f340e" providerId="ADAL" clId="{C6C892E1-A007-4880-8C81-6B5EB2611766}"/>
    <pc:docChg chg="undo custSel modSld">
      <pc:chgData name="Floriane Fischer / Netzwerk Schweizer Pärke" userId="751fc057-20e9-417b-b4f5-5bd0a69f340e" providerId="ADAL" clId="{C6C892E1-A007-4880-8C81-6B5EB2611766}" dt="2026-03-03T16:42:48.104" v="2" actId="20577"/>
      <pc:docMkLst>
        <pc:docMk/>
      </pc:docMkLst>
      <pc:sldChg chg="modSp mod">
        <pc:chgData name="Floriane Fischer / Netzwerk Schweizer Pärke" userId="751fc057-20e9-417b-b4f5-5bd0a69f340e" providerId="ADAL" clId="{C6C892E1-A007-4880-8C81-6B5EB2611766}" dt="2026-03-03T16:01:35.418" v="1" actId="1076"/>
        <pc:sldMkLst>
          <pc:docMk/>
          <pc:sldMk cId="3550637865" sldId="268"/>
        </pc:sldMkLst>
        <pc:spChg chg="mod">
          <ac:chgData name="Floriane Fischer / Netzwerk Schweizer Pärke" userId="751fc057-20e9-417b-b4f5-5bd0a69f340e" providerId="ADAL" clId="{C6C892E1-A007-4880-8C81-6B5EB2611766}" dt="2026-03-03T16:01:35.418" v="1" actId="1076"/>
          <ac:spMkLst>
            <pc:docMk/>
            <pc:sldMk cId="3550637865" sldId="268"/>
            <ac:spMk id="3" creationId="{0783603F-AF40-9356-2D65-73AEBFFCD33E}"/>
          </ac:spMkLst>
        </pc:spChg>
      </pc:sldChg>
      <pc:sldChg chg="modSp mod">
        <pc:chgData name="Floriane Fischer / Netzwerk Schweizer Pärke" userId="751fc057-20e9-417b-b4f5-5bd0a69f340e" providerId="ADAL" clId="{C6C892E1-A007-4880-8C81-6B5EB2611766}" dt="2026-03-03T16:42:48.104" v="2" actId="20577"/>
        <pc:sldMkLst>
          <pc:docMk/>
          <pc:sldMk cId="3855812480" sldId="287"/>
        </pc:sldMkLst>
        <pc:spChg chg="mod">
          <ac:chgData name="Floriane Fischer / Netzwerk Schweizer Pärke" userId="751fc057-20e9-417b-b4f5-5bd0a69f340e" providerId="ADAL" clId="{C6C892E1-A007-4880-8C81-6B5EB2611766}" dt="2026-03-03T16:42:48.104" v="2" actId="20577"/>
          <ac:spMkLst>
            <pc:docMk/>
            <pc:sldMk cId="3855812480" sldId="287"/>
            <ac:spMk id="8" creationId="{85F546E4-4462-DD89-5E32-CA971CA0B5AC}"/>
          </ac:spMkLst>
        </pc:spChg>
      </pc:sldChg>
    </pc:docChg>
  </pc:docChgLst>
  <pc:docChgLst>
    <pc:chgData name="Julia Agten / Netzwerk Schweizer Pärke" userId="b512eaa8-254c-4e05-a10a-ed7c637dd3e9" providerId="ADAL" clId="{7F2914D5-BA78-432D-8DE7-648C4CB9C66F}"/>
    <pc:docChg chg="undo redo custSel addSld delSld modSld sldOrd">
      <pc:chgData name="Julia Agten / Netzwerk Schweizer Pärke" userId="b512eaa8-254c-4e05-a10a-ed7c637dd3e9" providerId="ADAL" clId="{7F2914D5-BA78-432D-8DE7-648C4CB9C66F}" dt="2026-03-30T13:17:43.479" v="10155" actId="113"/>
      <pc:docMkLst>
        <pc:docMk/>
      </pc:docMkLst>
      <pc:sldChg chg="add">
        <pc:chgData name="Julia Agten / Netzwerk Schweizer Pärke" userId="b512eaa8-254c-4e05-a10a-ed7c637dd3e9" providerId="ADAL" clId="{7F2914D5-BA78-432D-8DE7-648C4CB9C66F}" dt="2026-03-23T14:51:59.978" v="9715"/>
        <pc:sldMkLst>
          <pc:docMk/>
          <pc:sldMk cId="1332814787" sldId="257"/>
        </pc:sldMkLst>
      </pc:sldChg>
      <pc:sldChg chg="add">
        <pc:chgData name="Julia Agten / Netzwerk Schweizer Pärke" userId="b512eaa8-254c-4e05-a10a-ed7c637dd3e9" providerId="ADAL" clId="{7F2914D5-BA78-432D-8DE7-648C4CB9C66F}" dt="2026-03-23T14:51:59.978" v="9715"/>
        <pc:sldMkLst>
          <pc:docMk/>
          <pc:sldMk cId="3359825109" sldId="258"/>
        </pc:sldMkLst>
      </pc:sldChg>
      <pc:sldChg chg="modSp add del mod">
        <pc:chgData name="Julia Agten / Netzwerk Schweizer Pärke" userId="b512eaa8-254c-4e05-a10a-ed7c637dd3e9" providerId="ADAL" clId="{7F2914D5-BA78-432D-8DE7-648C4CB9C66F}" dt="2026-03-30T13:11:14.549" v="10152" actId="47"/>
        <pc:sldMkLst>
          <pc:docMk/>
          <pc:sldMk cId="3693341346" sldId="267"/>
        </pc:sldMkLst>
        <pc:graphicFrameChg chg="modGraphic">
          <ac:chgData name="Julia Agten / Netzwerk Schweizer Pärke" userId="b512eaa8-254c-4e05-a10a-ed7c637dd3e9" providerId="ADAL" clId="{7F2914D5-BA78-432D-8DE7-648C4CB9C66F}" dt="2026-03-30T11:28:08.262" v="10144" actId="20577"/>
          <ac:graphicFrameMkLst>
            <pc:docMk/>
            <pc:sldMk cId="3693341346" sldId="267"/>
            <ac:graphicFrameMk id="4" creationId="{EB54B5EF-D1B7-47E4-B7AE-1CA3009D006C}"/>
          </ac:graphicFrameMkLst>
        </pc:graphicFrameChg>
      </pc:sldChg>
      <pc:sldChg chg="add del">
        <pc:chgData name="Julia Agten / Netzwerk Schweizer Pärke" userId="b512eaa8-254c-4e05-a10a-ed7c637dd3e9" providerId="ADAL" clId="{7F2914D5-BA78-432D-8DE7-648C4CB9C66F}" dt="2026-03-30T12:20:54.361" v="10145" actId="47"/>
        <pc:sldMkLst>
          <pc:docMk/>
          <pc:sldMk cId="678115174" sldId="269"/>
        </pc:sldMkLst>
      </pc:sldChg>
      <pc:sldChg chg="modNotesTx">
        <pc:chgData name="Julia Agten / Netzwerk Schweizer Pärke" userId="b512eaa8-254c-4e05-a10a-ed7c637dd3e9" providerId="ADAL" clId="{7F2914D5-BA78-432D-8DE7-648C4CB9C66F}" dt="2026-03-30T13:11:25.677" v="10154" actId="6549"/>
        <pc:sldMkLst>
          <pc:docMk/>
          <pc:sldMk cId="1604373705" sldId="303"/>
        </pc:sldMkLst>
      </pc:sldChg>
      <pc:sldChg chg="addSp delSp modSp new mod chgLayout">
        <pc:chgData name="Julia Agten / Netzwerk Schweizer Pärke" userId="b512eaa8-254c-4e05-a10a-ed7c637dd3e9" providerId="ADAL" clId="{7F2914D5-BA78-432D-8DE7-648C4CB9C66F}" dt="2026-03-23T14:52:12.049" v="9735" actId="20577"/>
        <pc:sldMkLst>
          <pc:docMk/>
          <pc:sldMk cId="2022115631" sldId="304"/>
        </pc:sldMkLst>
        <pc:spChg chg="mod ord">
          <ac:chgData name="Julia Agten / Netzwerk Schweizer Pärke" userId="b512eaa8-254c-4e05-a10a-ed7c637dd3e9" providerId="ADAL" clId="{7F2914D5-BA78-432D-8DE7-648C4CB9C66F}" dt="2026-03-23T14:52:07.688" v="9717" actId="700"/>
          <ac:spMkLst>
            <pc:docMk/>
            <pc:sldMk cId="2022115631" sldId="304"/>
            <ac:spMk id="5" creationId="{CCF5C591-4A65-4850-400E-0B2063DF3EC3}"/>
          </ac:spMkLst>
        </pc:spChg>
        <pc:spChg chg="add mod ord">
          <ac:chgData name="Julia Agten / Netzwerk Schweizer Pärke" userId="b512eaa8-254c-4e05-a10a-ed7c637dd3e9" providerId="ADAL" clId="{7F2914D5-BA78-432D-8DE7-648C4CB9C66F}" dt="2026-03-23T14:52:12.049" v="9735" actId="20577"/>
          <ac:spMkLst>
            <pc:docMk/>
            <pc:sldMk cId="2022115631" sldId="304"/>
            <ac:spMk id="6" creationId="{570CE430-2CE9-C33B-DE0E-EE93565FA9F4}"/>
          </ac:spMkLst>
        </pc:spChg>
      </pc:sldChg>
      <pc:sldChg chg="add">
        <pc:chgData name="Julia Agten / Netzwerk Schweizer Pärke" userId="b512eaa8-254c-4e05-a10a-ed7c637dd3e9" providerId="ADAL" clId="{7F2914D5-BA78-432D-8DE7-648C4CB9C66F}" dt="2026-03-23T14:52:21.011" v="9736"/>
        <pc:sldMkLst>
          <pc:docMk/>
          <pc:sldMk cId="2951265515" sldId="305"/>
        </pc:sldMkLst>
      </pc:sldChg>
      <pc:sldChg chg="addSp delSp modSp add mod modClrScheme chgLayout">
        <pc:chgData name="Julia Agten / Netzwerk Schweizer Pärke" userId="b512eaa8-254c-4e05-a10a-ed7c637dd3e9" providerId="ADAL" clId="{7F2914D5-BA78-432D-8DE7-648C4CB9C66F}" dt="2026-03-30T09:42:48.588" v="9747" actId="18131"/>
        <pc:sldMkLst>
          <pc:docMk/>
          <pc:sldMk cId="3646152795" sldId="306"/>
        </pc:sldMkLst>
        <pc:spChg chg="mod ord">
          <ac:chgData name="Julia Agten / Netzwerk Schweizer Pärke" userId="b512eaa8-254c-4e05-a10a-ed7c637dd3e9" providerId="ADAL" clId="{7F2914D5-BA78-432D-8DE7-648C4CB9C66F}" dt="2026-03-30T09:42:16.024" v="9742" actId="700"/>
          <ac:spMkLst>
            <pc:docMk/>
            <pc:sldMk cId="3646152795" sldId="306"/>
            <ac:spMk id="2" creationId="{7C18AF87-8D44-7022-F264-A8121A761288}"/>
          </ac:spMkLst>
        </pc:spChg>
        <pc:spChg chg="mod ord">
          <ac:chgData name="Julia Agten / Netzwerk Schweizer Pärke" userId="b512eaa8-254c-4e05-a10a-ed7c637dd3e9" providerId="ADAL" clId="{7F2914D5-BA78-432D-8DE7-648C4CB9C66F}" dt="2026-03-30T09:42:34.463" v="9745" actId="14100"/>
          <ac:spMkLst>
            <pc:docMk/>
            <pc:sldMk cId="3646152795" sldId="306"/>
            <ac:spMk id="3" creationId="{841B099F-3C58-01F5-CFAD-95D18F99BBA1}"/>
          </ac:spMkLst>
        </pc:spChg>
        <pc:spChg chg="mod ord">
          <ac:chgData name="Julia Agten / Netzwerk Schweizer Pärke" userId="b512eaa8-254c-4e05-a10a-ed7c637dd3e9" providerId="ADAL" clId="{7F2914D5-BA78-432D-8DE7-648C4CB9C66F}" dt="2026-03-30T09:42:16.024" v="9742" actId="700"/>
          <ac:spMkLst>
            <pc:docMk/>
            <pc:sldMk cId="3646152795" sldId="306"/>
            <ac:spMk id="4" creationId="{A362A7B9-26CC-FEA6-C6C8-5AD7577378F8}"/>
          </ac:spMkLst>
        </pc:spChg>
        <pc:spChg chg="add del mod ord">
          <ac:chgData name="Julia Agten / Netzwerk Schweizer Pärke" userId="b512eaa8-254c-4e05-a10a-ed7c637dd3e9" providerId="ADAL" clId="{7F2914D5-BA78-432D-8DE7-648C4CB9C66F}" dt="2026-03-30T09:42:21.884" v="9743" actId="22"/>
          <ac:spMkLst>
            <pc:docMk/>
            <pc:sldMk cId="3646152795" sldId="306"/>
            <ac:spMk id="5" creationId="{BC0D1C48-F914-0829-BD78-D51531A457B0}"/>
          </ac:spMkLst>
        </pc:spChg>
        <pc:spChg chg="add del mod ord">
          <ac:chgData name="Julia Agten / Netzwerk Schweizer Pärke" userId="b512eaa8-254c-4e05-a10a-ed7c637dd3e9" providerId="ADAL" clId="{7F2914D5-BA78-432D-8DE7-648C4CB9C66F}" dt="2026-03-30T09:42:40.449" v="9746" actId="478"/>
          <ac:spMkLst>
            <pc:docMk/>
            <pc:sldMk cId="3646152795" sldId="306"/>
            <ac:spMk id="6" creationId="{A6C61F80-4C00-DCFB-ADA0-91C498622737}"/>
          </ac:spMkLst>
        </pc:spChg>
        <pc:picChg chg="add mod ord modCrop">
          <ac:chgData name="Julia Agten / Netzwerk Schweizer Pärke" userId="b512eaa8-254c-4e05-a10a-ed7c637dd3e9" providerId="ADAL" clId="{7F2914D5-BA78-432D-8DE7-648C4CB9C66F}" dt="2026-03-30T09:42:48.588" v="9747" actId="18131"/>
          <ac:picMkLst>
            <pc:docMk/>
            <pc:sldMk cId="3646152795" sldId="306"/>
            <ac:picMk id="8" creationId="{88AC4E2B-060E-6AE7-F4E7-64F83540448C}"/>
          </ac:picMkLst>
        </pc:picChg>
      </pc:sldChg>
      <pc:sldChg chg="add del ord">
        <pc:chgData name="Julia Agten / Netzwerk Schweizer Pärke" userId="b512eaa8-254c-4e05-a10a-ed7c637dd3e9" providerId="ADAL" clId="{7F2914D5-BA78-432D-8DE7-648C4CB9C66F}" dt="2026-03-30T13:11:07.747" v="10151" actId="47"/>
        <pc:sldMkLst>
          <pc:docMk/>
          <pc:sldMk cId="1337643338" sldId="307"/>
        </pc:sldMkLst>
      </pc:sldChg>
      <pc:sldChg chg="modSp add mod modShow">
        <pc:chgData name="Julia Agten / Netzwerk Schweizer Pärke" userId="b512eaa8-254c-4e05-a10a-ed7c637dd3e9" providerId="ADAL" clId="{7F2914D5-BA78-432D-8DE7-648C4CB9C66F}" dt="2026-03-30T13:17:43.479" v="10155" actId="113"/>
        <pc:sldMkLst>
          <pc:docMk/>
          <pc:sldMk cId="4227674567" sldId="308"/>
        </pc:sldMkLst>
        <pc:spChg chg="mod">
          <ac:chgData name="Julia Agten / Netzwerk Schweizer Pärke" userId="b512eaa8-254c-4e05-a10a-ed7c637dd3e9" providerId="ADAL" clId="{7F2914D5-BA78-432D-8DE7-648C4CB9C66F}" dt="2026-03-30T13:17:43.479" v="10155" actId="113"/>
          <ac:spMkLst>
            <pc:docMk/>
            <pc:sldMk cId="4227674567" sldId="308"/>
            <ac:spMk id="5" creationId="{06410FE0-8B7D-91B1-01CB-D519FAF9D1EB}"/>
          </ac:spMkLst>
        </pc:spChg>
      </pc:sldChg>
      <pc:sldChg chg="add mod modShow">
        <pc:chgData name="Julia Agten / Netzwerk Schweizer Pärke" userId="b512eaa8-254c-4e05-a10a-ed7c637dd3e9" providerId="ADAL" clId="{7F2914D5-BA78-432D-8DE7-648C4CB9C66F}" dt="2026-03-30T12:21:13.515" v="10146" actId="729"/>
        <pc:sldMkLst>
          <pc:docMk/>
          <pc:sldMk cId="2350042914" sldId="309"/>
        </pc:sldMkLst>
      </pc:sldChg>
      <pc:sldChg chg="add mod modShow">
        <pc:chgData name="Julia Agten / Netzwerk Schweizer Pärke" userId="b512eaa8-254c-4e05-a10a-ed7c637dd3e9" providerId="ADAL" clId="{7F2914D5-BA78-432D-8DE7-648C4CB9C66F}" dt="2026-03-30T12:21:13.515" v="10146" actId="729"/>
        <pc:sldMkLst>
          <pc:docMk/>
          <pc:sldMk cId="1769755992" sldId="310"/>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_109_25EF0936.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_109_25EF0936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_10A_2DA24DE6.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_10A_2DA24DE62.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_111_6508A677.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_111_6508A6773.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_114_3D8E1991.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_114_3D8E19914.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_115_2FF2BCC7.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_119_35E0609F.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_119_35E0609F5.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_11A_A2CECAAD.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_11A_A2CECAAD6.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_11B_E9C511F8.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_11F_E5D30780.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_120_4157938C.xlsx"/><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_120_4157938C7.xlsx"/><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_121_3975E9A1.xlsx"/><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_122_E7F10DC2.xlsx"/><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_Worksheet_123_F4F75E0B.xlsx"/><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_Worksheet_125_88471033.xlsx"/><Relationship Id="rId2" Type="http://schemas.microsoft.com/office/2011/relationships/chartColorStyle" Target="colors21.xml"/><Relationship Id="rId1" Type="http://schemas.microsoft.com/office/2011/relationships/chartStyle" Target="style21.xml"/></Relationships>
</file>

<file path=ppt/charts/_rels/chart22.xml.rels><?xml version="1.0" encoding="UTF-8" standalone="yes"?>
<Relationships xmlns="http://schemas.openxmlformats.org/package/2006/relationships"><Relationship Id="rId3" Type="http://schemas.openxmlformats.org/officeDocument/2006/relationships/package" Target="../embeddings/Microsoft_Excel_Worksheet_126_6D244A32.xlsx"/><Relationship Id="rId2" Type="http://schemas.microsoft.com/office/2011/relationships/chartColorStyle" Target="colors22.xml"/><Relationship Id="rId1" Type="http://schemas.microsoft.com/office/2011/relationships/chartStyle" Target="style22.xml"/></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_126_6D244A328.xlsx"/><Relationship Id="rId2" Type="http://schemas.microsoft.com/office/2011/relationships/chartColorStyle" Target="colors23.xml"/><Relationship Id="rId1" Type="http://schemas.microsoft.com/office/2011/relationships/chartStyle" Target="style23.xml"/></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_127_5ED0A975.xlsx"/><Relationship Id="rId2" Type="http://schemas.microsoft.com/office/2011/relationships/chartColorStyle" Target="colors24.xml"/><Relationship Id="rId1" Type="http://schemas.microsoft.com/office/2011/relationships/chartStyle" Target="style24.xml"/></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_129_C5E45D76.xlsx"/><Relationship Id="rId2" Type="http://schemas.microsoft.com/office/2011/relationships/chartColorStyle" Target="colors25.xml"/><Relationship Id="rId1" Type="http://schemas.microsoft.com/office/2011/relationships/chartStyle" Target="style25.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_12A_36709A98.xlsx"/><Relationship Id="rId2" Type="http://schemas.microsoft.com/office/2011/relationships/chartColorStyle" Target="colors26.xml"/><Relationship Id="rId1" Type="http://schemas.microsoft.com/office/2011/relationships/chartStyle" Target="style26.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_12D_A405D759.xlsx"/><Relationship Id="rId2" Type="http://schemas.microsoft.com/office/2011/relationships/chartColorStyle" Target="colors27.xml"/><Relationship Id="rId1" Type="http://schemas.microsoft.com/office/2011/relationships/chartStyle" Target="style27.xml"/></Relationships>
</file>

<file path=ppt/charts/_rels/chart28.xml.rels><?xml version="1.0" encoding="UTF-8" standalone="yes"?>
<Relationships xmlns="http://schemas.openxmlformats.org/package/2006/relationships"><Relationship Id="rId3" Type="http://schemas.openxmlformats.org/officeDocument/2006/relationships/package" Target="../embeddings/Microsoft_Excel_Worksheet_12E_B525DFB1.xlsx"/><Relationship Id="rId2" Type="http://schemas.microsoft.com/office/2011/relationships/chartColorStyle" Target="colors28.xml"/><Relationship Id="rId1" Type="http://schemas.microsoft.com/office/2011/relationships/chartStyle" Target="style28.xml"/></Relationships>
</file>

<file path=ppt/charts/_rels/chart29.xml.rels><?xml version="1.0" encoding="UTF-8" standalone="yes"?>
<Relationships xmlns="http://schemas.openxmlformats.org/package/2006/relationships"><Relationship Id="rId3" Type="http://schemas.openxmlformats.org/officeDocument/2006/relationships/package" Target="../embeddings/Microsoft_Excel_Worksheet_12E_B525DFB19.xlsx"/><Relationship Id="rId2" Type="http://schemas.microsoft.com/office/2011/relationships/chartColorStyle" Target="colors29.xml"/><Relationship Id="rId1" Type="http://schemas.microsoft.com/office/2011/relationships/chartStyle" Target="style2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t>Für externe </a:t>
            </a:r>
            <a:r>
              <a:rPr lang="en-US" err="1"/>
              <a:t>Schulen</a:t>
            </a:r>
            <a:endParaRPr lang="en-US"/>
          </a:p>
          <a:p>
            <a:pPr>
              <a:defRPr/>
            </a:pPr>
            <a:r>
              <a:rPr lang="en-US"/>
              <a:t>CHF 100-350.-</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0"/>
          <c:order val="0"/>
          <c:tx>
            <c:strRef>
              <c:f>Tabelle1!$B$1</c:f>
              <c:strCache>
                <c:ptCount val="1"/>
                <c:pt idx="0">
                  <c:v>Preis (min.)</c:v>
                </c:pt>
              </c:strCache>
            </c:strRef>
          </c:tx>
          <c:spPr>
            <a:solidFill>
              <a:schemeClr val="accent1">
                <a:shade val="76000"/>
              </a:schemeClr>
            </a:solidFill>
            <a:ln w="19050">
              <a:solidFill>
                <a:schemeClr val="lt1"/>
              </a:solidFill>
            </a:ln>
            <a:effectLst/>
          </c:spPr>
          <c:invertIfNegative val="0"/>
          <c:cat>
            <c:strRef>
              <c:f>Tabelle1!$A$2:$A$12</c:f>
              <c:strCache>
                <c:ptCount val="11"/>
                <c:pt idx="0">
                  <c:v>PDJ</c:v>
                </c:pt>
                <c:pt idx="1">
                  <c:v>NPT</c:v>
                </c:pt>
                <c:pt idx="2">
                  <c:v>FRG</c:v>
                </c:pt>
                <c:pt idx="3">
                  <c:v>WPZ</c:v>
                </c:pt>
                <c:pt idx="4">
                  <c:v>JPA</c:v>
                </c:pt>
                <c:pt idx="5">
                  <c:v>BVM</c:v>
                </c:pt>
                <c:pt idx="6">
                  <c:v>PRD</c:v>
                </c:pt>
                <c:pt idx="7">
                  <c:v>UBE</c:v>
                </c:pt>
                <c:pt idx="8">
                  <c:v>CAL</c:v>
                </c:pt>
                <c:pt idx="9">
                  <c:v>DIE</c:v>
                </c:pt>
                <c:pt idx="10">
                  <c:v>NPB</c:v>
                </c:pt>
              </c:strCache>
            </c:strRef>
          </c:cat>
          <c:val>
            <c:numRef>
              <c:f>Tabelle1!$B$2:$B$12</c:f>
              <c:numCache>
                <c:formatCode>General</c:formatCode>
                <c:ptCount val="11"/>
                <c:pt idx="0">
                  <c:v>350</c:v>
                </c:pt>
                <c:pt idx="1">
                  <c:v>100</c:v>
                </c:pt>
                <c:pt idx="2">
                  <c:v>230</c:v>
                </c:pt>
                <c:pt idx="3">
                  <c:v>200</c:v>
                </c:pt>
                <c:pt idx="4">
                  <c:v>200</c:v>
                </c:pt>
                <c:pt idx="5">
                  <c:v>150</c:v>
                </c:pt>
                <c:pt idx="6">
                  <c:v>160</c:v>
                </c:pt>
                <c:pt idx="7">
                  <c:v>110</c:v>
                </c:pt>
                <c:pt idx="8">
                  <c:v>120</c:v>
                </c:pt>
                <c:pt idx="9">
                  <c:v>100</c:v>
                </c:pt>
                <c:pt idx="10">
                  <c:v>100</c:v>
                </c:pt>
              </c:numCache>
            </c:numRef>
          </c:val>
          <c:extLst>
            <c:ext xmlns:c16="http://schemas.microsoft.com/office/drawing/2014/chart" uri="{C3380CC4-5D6E-409C-BE32-E72D297353CC}">
              <c16:uniqueId val="{00000000-16C7-4D68-B2B4-EA20386E88DF}"/>
            </c:ext>
          </c:extLst>
        </c:ser>
        <c:ser>
          <c:idx val="1"/>
          <c:order val="1"/>
          <c:tx>
            <c:strRef>
              <c:f>Tabelle1!$C$1</c:f>
              <c:strCache>
                <c:ptCount val="1"/>
                <c:pt idx="0">
                  <c:v>Preis (max.)</c:v>
                </c:pt>
              </c:strCache>
            </c:strRef>
          </c:tx>
          <c:spPr>
            <a:solidFill>
              <a:schemeClr val="accent1">
                <a:tint val="77000"/>
              </a:schemeClr>
            </a:solidFill>
            <a:ln w="19050">
              <a:solidFill>
                <a:schemeClr val="lt1"/>
              </a:solidFill>
            </a:ln>
            <a:effectLst/>
          </c:spPr>
          <c:invertIfNegative val="0"/>
          <c:cat>
            <c:strRef>
              <c:f>Tabelle1!$A$2:$A$12</c:f>
              <c:strCache>
                <c:ptCount val="11"/>
                <c:pt idx="0">
                  <c:v>PDJ</c:v>
                </c:pt>
                <c:pt idx="1">
                  <c:v>NPT</c:v>
                </c:pt>
                <c:pt idx="2">
                  <c:v>FRG</c:v>
                </c:pt>
                <c:pt idx="3">
                  <c:v>WPZ</c:v>
                </c:pt>
                <c:pt idx="4">
                  <c:v>JPA</c:v>
                </c:pt>
                <c:pt idx="5">
                  <c:v>BVM</c:v>
                </c:pt>
                <c:pt idx="6">
                  <c:v>PRD</c:v>
                </c:pt>
                <c:pt idx="7">
                  <c:v>UBE</c:v>
                </c:pt>
                <c:pt idx="8">
                  <c:v>CAL</c:v>
                </c:pt>
                <c:pt idx="9">
                  <c:v>DIE</c:v>
                </c:pt>
                <c:pt idx="10">
                  <c:v>NPB</c:v>
                </c:pt>
              </c:strCache>
            </c:strRef>
          </c:cat>
          <c:val>
            <c:numRef>
              <c:f>Tabelle1!$C$2:$C$12</c:f>
              <c:numCache>
                <c:formatCode>General</c:formatCode>
                <c:ptCount val="11"/>
                <c:pt idx="1">
                  <c:v>200</c:v>
                </c:pt>
                <c:pt idx="5">
                  <c:v>50</c:v>
                </c:pt>
                <c:pt idx="7">
                  <c:v>45</c:v>
                </c:pt>
                <c:pt idx="8">
                  <c:v>30</c:v>
                </c:pt>
              </c:numCache>
            </c:numRef>
          </c:val>
          <c:extLst>
            <c:ext xmlns:c16="http://schemas.microsoft.com/office/drawing/2014/chart" uri="{C3380CC4-5D6E-409C-BE32-E72D297353CC}">
              <c16:uniqueId val="{00000001-16C7-4D68-B2B4-EA20386E88DF}"/>
            </c:ext>
          </c:extLst>
        </c:ser>
        <c:dLbls>
          <c:showLegendKey val="0"/>
          <c:showVal val="0"/>
          <c:showCatName val="0"/>
          <c:showSerName val="0"/>
          <c:showPercent val="0"/>
          <c:showBubbleSize val="0"/>
        </c:dLbls>
        <c:gapWidth val="150"/>
        <c:overlap val="100"/>
        <c:axId val="520575416"/>
        <c:axId val="520573616"/>
      </c:barChart>
      <c:valAx>
        <c:axId val="5205736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20575416"/>
        <c:crosses val="autoZero"/>
        <c:crossBetween val="between"/>
      </c:valAx>
      <c:catAx>
        <c:axId val="52057541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20573616"/>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Für Schulen im Parkperimeter</a:t>
            </a:r>
          </a:p>
          <a:p>
            <a:pPr>
              <a:defRPr/>
            </a:pPr>
            <a:r>
              <a:rPr lang="de-CH"/>
              <a:t>CHF 0-200.-</a:t>
            </a:r>
          </a:p>
        </c:rich>
      </c:tx>
      <c:layout>
        <c:manualLayout>
          <c:xMode val="edge"/>
          <c:yMode val="edge"/>
          <c:x val="0.22754661447665864"/>
          <c:y val="1.9966722129783693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9.1967897076449256E-2"/>
          <c:y val="0.46126041450544064"/>
          <c:w val="0.87977262957737223"/>
          <c:h val="0.34413050597060818"/>
        </c:manualLayout>
      </c:layout>
      <c:barChart>
        <c:barDir val="col"/>
        <c:grouping val="stacked"/>
        <c:varyColors val="0"/>
        <c:ser>
          <c:idx val="0"/>
          <c:order val="0"/>
          <c:tx>
            <c:strRef>
              <c:f>Tabelle1!$B$1</c:f>
              <c:strCache>
                <c:ptCount val="1"/>
                <c:pt idx="0">
                  <c:v>Preis</c:v>
                </c:pt>
              </c:strCache>
            </c:strRef>
          </c:tx>
          <c:spPr>
            <a:solidFill>
              <a:schemeClr val="accent3"/>
            </a:solidFill>
            <a:ln>
              <a:noFill/>
            </a:ln>
            <a:effectLst/>
          </c:spPr>
          <c:invertIfNegative val="0"/>
          <c:cat>
            <c:strRef>
              <c:f>Tabelle1!$A$2:$A$14</c:f>
              <c:strCache>
                <c:ptCount val="13"/>
                <c:pt idx="0">
                  <c:v>PDJ</c:v>
                </c:pt>
                <c:pt idx="1">
                  <c:v>NPT</c:v>
                </c:pt>
                <c:pt idx="2">
                  <c:v>FRG</c:v>
                </c:pt>
                <c:pt idx="3">
                  <c:v>WPZ</c:v>
                </c:pt>
                <c:pt idx="4">
                  <c:v>JPA</c:v>
                </c:pt>
                <c:pt idx="5">
                  <c:v>BVM</c:v>
                </c:pt>
                <c:pt idx="6">
                  <c:v>PRD</c:v>
                </c:pt>
                <c:pt idx="7">
                  <c:v>UBE</c:v>
                </c:pt>
                <c:pt idx="8">
                  <c:v>CAL</c:v>
                </c:pt>
                <c:pt idx="9">
                  <c:v>DIE</c:v>
                </c:pt>
                <c:pt idx="10">
                  <c:v>NPB</c:v>
                </c:pt>
                <c:pt idx="11">
                  <c:v>ELA</c:v>
                </c:pt>
                <c:pt idx="12">
                  <c:v>NPS</c:v>
                </c:pt>
              </c:strCache>
            </c:strRef>
          </c:cat>
          <c:val>
            <c:numRef>
              <c:f>Tabelle1!$B$2:$B$14</c:f>
              <c:numCache>
                <c:formatCode>General</c:formatCode>
                <c:ptCount val="13"/>
                <c:pt idx="0">
                  <c:v>0</c:v>
                </c:pt>
                <c:pt idx="1">
                  <c:v>0</c:v>
                </c:pt>
                <c:pt idx="2">
                  <c:v>180</c:v>
                </c:pt>
                <c:pt idx="3">
                  <c:v>0</c:v>
                </c:pt>
                <c:pt idx="4">
                  <c:v>200</c:v>
                </c:pt>
                <c:pt idx="5">
                  <c:v>0</c:v>
                </c:pt>
                <c:pt idx="6">
                  <c:v>130</c:v>
                </c:pt>
                <c:pt idx="7">
                  <c:v>110</c:v>
                </c:pt>
                <c:pt idx="8">
                  <c:v>0</c:v>
                </c:pt>
                <c:pt idx="9">
                  <c:v>50</c:v>
                </c:pt>
                <c:pt idx="10">
                  <c:v>0</c:v>
                </c:pt>
                <c:pt idx="11">
                  <c:v>0</c:v>
                </c:pt>
                <c:pt idx="12">
                  <c:v>0</c:v>
                </c:pt>
              </c:numCache>
            </c:numRef>
          </c:val>
          <c:extLst>
            <c:ext xmlns:c16="http://schemas.microsoft.com/office/drawing/2014/chart" uri="{C3380CC4-5D6E-409C-BE32-E72D297353CC}">
              <c16:uniqueId val="{00000000-C06C-47D0-829A-B1F262DD8FB2}"/>
            </c:ext>
          </c:extLst>
        </c:ser>
        <c:dLbls>
          <c:showLegendKey val="0"/>
          <c:showVal val="0"/>
          <c:showCatName val="0"/>
          <c:showSerName val="0"/>
          <c:showPercent val="0"/>
          <c:showBubbleSize val="0"/>
        </c:dLbls>
        <c:gapWidth val="150"/>
        <c:overlap val="100"/>
        <c:axId val="372772368"/>
        <c:axId val="372771648"/>
      </c:barChart>
      <c:catAx>
        <c:axId val="3727723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372771648"/>
        <c:crosses val="autoZero"/>
        <c:auto val="1"/>
        <c:lblAlgn val="ctr"/>
        <c:lblOffset val="100"/>
        <c:noMultiLvlLbl val="0"/>
      </c:catAx>
      <c:valAx>
        <c:axId val="3727716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3727723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Für externe Schulen</a:t>
            </a:r>
          </a:p>
          <a:p>
            <a:pPr>
              <a:defRPr/>
            </a:pPr>
            <a:r>
              <a:rPr lang="de-CH"/>
              <a:t>CHF 200-400.-</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c:v>
                </c:pt>
              </c:strCache>
            </c:strRef>
          </c:tx>
          <c:spPr>
            <a:solidFill>
              <a:schemeClr val="accent1">
                <a:shade val="76000"/>
              </a:schemeClr>
            </a:solidFill>
            <a:ln w="19050">
              <a:solidFill>
                <a:schemeClr val="lt1"/>
              </a:solidFill>
            </a:ln>
            <a:effectLst/>
          </c:spPr>
          <c:invertIfNegative val="0"/>
          <c:cat>
            <c:strRef>
              <c:f>Tabelle1!$A$2:$A$17</c:f>
              <c:strCache>
                <c:ptCount val="16"/>
                <c:pt idx="0">
                  <c:v>WPZ</c:v>
                </c:pt>
                <c:pt idx="1">
                  <c:v>FRG</c:v>
                </c:pt>
                <c:pt idx="2">
                  <c:v>BVM</c:v>
                </c:pt>
                <c:pt idx="3">
                  <c:v>NPT</c:v>
                </c:pt>
                <c:pt idx="4">
                  <c:v>SNP</c:v>
                </c:pt>
                <c:pt idx="5">
                  <c:v>JPA</c:v>
                </c:pt>
                <c:pt idx="6">
                  <c:v>SAR</c:v>
                </c:pt>
                <c:pt idx="7">
                  <c:v>PRD</c:v>
                </c:pt>
                <c:pt idx="8">
                  <c:v>ELA</c:v>
                </c:pt>
                <c:pt idx="9">
                  <c:v>PJV</c:v>
                </c:pt>
                <c:pt idx="10">
                  <c:v>DIE</c:v>
                </c:pt>
                <c:pt idx="11">
                  <c:v>UBE</c:v>
                </c:pt>
                <c:pt idx="12">
                  <c:v>SAJA</c:v>
                </c:pt>
                <c:pt idx="13">
                  <c:v>NPB</c:v>
                </c:pt>
                <c:pt idx="14">
                  <c:v>PRC</c:v>
                </c:pt>
                <c:pt idx="15">
                  <c:v>LPB</c:v>
                </c:pt>
              </c:strCache>
            </c:strRef>
          </c:cat>
          <c:val>
            <c:numRef>
              <c:f>Tabelle1!$B$2:$B$17</c:f>
              <c:numCache>
                <c:formatCode>General</c:formatCode>
                <c:ptCount val="16"/>
                <c:pt idx="0">
                  <c:v>300</c:v>
                </c:pt>
                <c:pt idx="1">
                  <c:v>355</c:v>
                </c:pt>
                <c:pt idx="2">
                  <c:v>150</c:v>
                </c:pt>
                <c:pt idx="3">
                  <c:v>200</c:v>
                </c:pt>
                <c:pt idx="4">
                  <c:v>260</c:v>
                </c:pt>
                <c:pt idx="5">
                  <c:v>250</c:v>
                </c:pt>
                <c:pt idx="6">
                  <c:v>250</c:v>
                </c:pt>
                <c:pt idx="7">
                  <c:v>250</c:v>
                </c:pt>
                <c:pt idx="8">
                  <c:v>250</c:v>
                </c:pt>
                <c:pt idx="9">
                  <c:v>250</c:v>
                </c:pt>
                <c:pt idx="10">
                  <c:v>200</c:v>
                </c:pt>
                <c:pt idx="11">
                  <c:v>200</c:v>
                </c:pt>
                <c:pt idx="12">
                  <c:v>200</c:v>
                </c:pt>
                <c:pt idx="13">
                  <c:v>200</c:v>
                </c:pt>
                <c:pt idx="14">
                  <c:v>200</c:v>
                </c:pt>
                <c:pt idx="15">
                  <c:v>50</c:v>
                </c:pt>
              </c:numCache>
            </c:numRef>
          </c:val>
          <c:extLst>
            <c:ext xmlns:c16="http://schemas.microsoft.com/office/drawing/2014/chart" uri="{C3380CC4-5D6E-409C-BE32-E72D297353CC}">
              <c16:uniqueId val="{00000000-B789-4387-8871-DE4A6AC30A68}"/>
            </c:ext>
          </c:extLst>
        </c:ser>
        <c:ser>
          <c:idx val="1"/>
          <c:order val="1"/>
          <c:tx>
            <c:strRef>
              <c:f>Tabelle1!$C$1</c:f>
              <c:strCache>
                <c:ptCount val="1"/>
                <c:pt idx="0">
                  <c:v>Preis (max.)</c:v>
                </c:pt>
              </c:strCache>
            </c:strRef>
          </c:tx>
          <c:spPr>
            <a:solidFill>
              <a:schemeClr val="accent1">
                <a:tint val="77000"/>
              </a:schemeClr>
            </a:solidFill>
            <a:ln w="19050">
              <a:solidFill>
                <a:schemeClr val="lt1"/>
              </a:solidFill>
            </a:ln>
            <a:effectLst/>
          </c:spPr>
          <c:invertIfNegative val="0"/>
          <c:cat>
            <c:strRef>
              <c:f>Tabelle1!$A$2:$A$17</c:f>
              <c:strCache>
                <c:ptCount val="16"/>
                <c:pt idx="0">
                  <c:v>WPZ</c:v>
                </c:pt>
                <c:pt idx="1">
                  <c:v>FRG</c:v>
                </c:pt>
                <c:pt idx="2">
                  <c:v>BVM</c:v>
                </c:pt>
                <c:pt idx="3">
                  <c:v>NPT</c:v>
                </c:pt>
                <c:pt idx="4">
                  <c:v>SNP</c:v>
                </c:pt>
                <c:pt idx="5">
                  <c:v>JPA</c:v>
                </c:pt>
                <c:pt idx="6">
                  <c:v>SAR</c:v>
                </c:pt>
                <c:pt idx="7">
                  <c:v>PRD</c:v>
                </c:pt>
                <c:pt idx="8">
                  <c:v>ELA</c:v>
                </c:pt>
                <c:pt idx="9">
                  <c:v>PJV</c:v>
                </c:pt>
                <c:pt idx="10">
                  <c:v>DIE</c:v>
                </c:pt>
                <c:pt idx="11">
                  <c:v>UBE</c:v>
                </c:pt>
                <c:pt idx="12">
                  <c:v>SAJA</c:v>
                </c:pt>
                <c:pt idx="13">
                  <c:v>NPB</c:v>
                </c:pt>
                <c:pt idx="14">
                  <c:v>PRC</c:v>
                </c:pt>
                <c:pt idx="15">
                  <c:v>LPB</c:v>
                </c:pt>
              </c:strCache>
            </c:strRef>
          </c:cat>
          <c:val>
            <c:numRef>
              <c:f>Tabelle1!$C$2:$C$17</c:f>
              <c:numCache>
                <c:formatCode>General</c:formatCode>
                <c:ptCount val="16"/>
                <c:pt idx="0">
                  <c:v>100</c:v>
                </c:pt>
                <c:pt idx="2">
                  <c:v>180</c:v>
                </c:pt>
                <c:pt idx="3">
                  <c:v>100</c:v>
                </c:pt>
                <c:pt idx="10">
                  <c:v>50</c:v>
                </c:pt>
                <c:pt idx="11">
                  <c:v>50</c:v>
                </c:pt>
                <c:pt idx="12">
                  <c:v>50</c:v>
                </c:pt>
                <c:pt idx="15">
                  <c:v>10</c:v>
                </c:pt>
              </c:numCache>
            </c:numRef>
          </c:val>
          <c:extLst>
            <c:ext xmlns:c16="http://schemas.microsoft.com/office/drawing/2014/chart" uri="{C3380CC4-5D6E-409C-BE32-E72D297353CC}">
              <c16:uniqueId val="{00000001-B789-4387-8871-DE4A6AC30A68}"/>
            </c:ext>
          </c:extLst>
        </c:ser>
        <c:dLbls>
          <c:showLegendKey val="0"/>
          <c:showVal val="0"/>
          <c:showCatName val="0"/>
          <c:showSerName val="0"/>
          <c:showPercent val="0"/>
          <c:showBubbleSize val="0"/>
        </c:dLbls>
        <c:gapWidth val="150"/>
        <c:overlap val="100"/>
        <c:axId val="852533096"/>
        <c:axId val="852534896"/>
      </c:barChart>
      <c:catAx>
        <c:axId val="85253309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852534896"/>
        <c:crosses val="autoZero"/>
        <c:auto val="1"/>
        <c:lblAlgn val="ctr"/>
        <c:lblOffset val="100"/>
        <c:noMultiLvlLbl val="0"/>
      </c:catAx>
      <c:valAx>
        <c:axId val="8525348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8525330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Für</a:t>
            </a:r>
            <a:r>
              <a:rPr lang="de-CH" baseline="0"/>
              <a:t> Schulen im Parkperimeter</a:t>
            </a:r>
          </a:p>
          <a:p>
            <a:pPr>
              <a:defRPr/>
            </a:pPr>
            <a:r>
              <a:rPr lang="de-CH" baseline="0"/>
              <a:t>CHF 0-305.-</a:t>
            </a:r>
            <a:endParaRPr lang="de-CH"/>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9.1967897076449256E-2"/>
          <c:y val="0.345258827379402"/>
          <c:w val="0.87977262957737223"/>
          <c:h val="0.43728343117415658"/>
        </c:manualLayout>
      </c:layout>
      <c:barChart>
        <c:barDir val="col"/>
        <c:grouping val="stacked"/>
        <c:varyColors val="0"/>
        <c:ser>
          <c:idx val="0"/>
          <c:order val="0"/>
          <c:tx>
            <c:strRef>
              <c:f>Tabelle1!$B$1</c:f>
              <c:strCache>
                <c:ptCount val="1"/>
                <c:pt idx="0">
                  <c:v>Preis (min.)</c:v>
                </c:pt>
              </c:strCache>
            </c:strRef>
          </c:tx>
          <c:spPr>
            <a:solidFill>
              <a:schemeClr val="accent3">
                <a:shade val="76000"/>
              </a:schemeClr>
            </a:solidFill>
            <a:ln>
              <a:noFill/>
            </a:ln>
            <a:effectLst/>
          </c:spPr>
          <c:invertIfNegative val="0"/>
          <c:cat>
            <c:strRef>
              <c:f>Tabelle1!$A$2:$A$19</c:f>
              <c:strCache>
                <c:ptCount val="18"/>
                <c:pt idx="0">
                  <c:v>WPZ</c:v>
                </c:pt>
                <c:pt idx="1">
                  <c:v>FRG</c:v>
                </c:pt>
                <c:pt idx="2">
                  <c:v>BVM</c:v>
                </c:pt>
                <c:pt idx="3">
                  <c:v>NPT</c:v>
                </c:pt>
                <c:pt idx="4">
                  <c:v>SNP</c:v>
                </c:pt>
                <c:pt idx="5">
                  <c:v>JPA</c:v>
                </c:pt>
                <c:pt idx="6">
                  <c:v>SAR</c:v>
                </c:pt>
                <c:pt idx="7">
                  <c:v>PRD</c:v>
                </c:pt>
                <c:pt idx="8">
                  <c:v>ELA</c:v>
                </c:pt>
                <c:pt idx="9">
                  <c:v>PJV</c:v>
                </c:pt>
                <c:pt idx="10">
                  <c:v>DIE</c:v>
                </c:pt>
                <c:pt idx="11">
                  <c:v>UBE</c:v>
                </c:pt>
                <c:pt idx="12">
                  <c:v>SAJA</c:v>
                </c:pt>
                <c:pt idx="13">
                  <c:v>NPB</c:v>
                </c:pt>
                <c:pt idx="14">
                  <c:v>PRC</c:v>
                </c:pt>
                <c:pt idx="15">
                  <c:v>LPB</c:v>
                </c:pt>
                <c:pt idx="16">
                  <c:v>PVT</c:v>
                </c:pt>
                <c:pt idx="17">
                  <c:v>NPS</c:v>
                </c:pt>
              </c:strCache>
            </c:strRef>
          </c:cat>
          <c:val>
            <c:numRef>
              <c:f>Tabelle1!$B$2:$B$19</c:f>
              <c:numCache>
                <c:formatCode>General</c:formatCode>
                <c:ptCount val="18"/>
                <c:pt idx="0">
                  <c:v>0</c:v>
                </c:pt>
                <c:pt idx="1">
                  <c:v>305</c:v>
                </c:pt>
                <c:pt idx="2">
                  <c:v>0</c:v>
                </c:pt>
                <c:pt idx="3">
                  <c:v>0</c:v>
                </c:pt>
                <c:pt idx="4">
                  <c:v>220</c:v>
                </c:pt>
                <c:pt idx="5">
                  <c:v>250</c:v>
                </c:pt>
                <c:pt idx="6">
                  <c:v>0</c:v>
                </c:pt>
                <c:pt idx="7">
                  <c:v>200</c:v>
                </c:pt>
                <c:pt idx="8">
                  <c:v>0</c:v>
                </c:pt>
                <c:pt idx="9">
                  <c:v>190</c:v>
                </c:pt>
                <c:pt idx="10">
                  <c:v>100</c:v>
                </c:pt>
                <c:pt idx="11">
                  <c:v>155</c:v>
                </c:pt>
                <c:pt idx="12">
                  <c:v>150</c:v>
                </c:pt>
                <c:pt idx="13">
                  <c:v>0</c:v>
                </c:pt>
                <c:pt idx="14">
                  <c:v>150</c:v>
                </c:pt>
                <c:pt idx="15">
                  <c:v>50</c:v>
                </c:pt>
                <c:pt idx="16">
                  <c:v>0</c:v>
                </c:pt>
                <c:pt idx="17">
                  <c:v>0</c:v>
                </c:pt>
              </c:numCache>
            </c:numRef>
          </c:val>
          <c:extLst>
            <c:ext xmlns:c16="http://schemas.microsoft.com/office/drawing/2014/chart" uri="{C3380CC4-5D6E-409C-BE32-E72D297353CC}">
              <c16:uniqueId val="{00000000-8BA1-40B4-BB15-B1F4E48E0D8F}"/>
            </c:ext>
          </c:extLst>
        </c:ser>
        <c:ser>
          <c:idx val="1"/>
          <c:order val="1"/>
          <c:tx>
            <c:strRef>
              <c:f>Tabelle1!$C$1</c:f>
              <c:strCache>
                <c:ptCount val="1"/>
                <c:pt idx="0">
                  <c:v>Preis (max.)</c:v>
                </c:pt>
              </c:strCache>
            </c:strRef>
          </c:tx>
          <c:spPr>
            <a:solidFill>
              <a:schemeClr val="accent3">
                <a:tint val="77000"/>
              </a:schemeClr>
            </a:solidFill>
            <a:ln>
              <a:noFill/>
            </a:ln>
            <a:effectLst/>
          </c:spPr>
          <c:invertIfNegative val="0"/>
          <c:cat>
            <c:strRef>
              <c:f>Tabelle1!$A$2:$A$19</c:f>
              <c:strCache>
                <c:ptCount val="18"/>
                <c:pt idx="0">
                  <c:v>WPZ</c:v>
                </c:pt>
                <c:pt idx="1">
                  <c:v>FRG</c:v>
                </c:pt>
                <c:pt idx="2">
                  <c:v>BVM</c:v>
                </c:pt>
                <c:pt idx="3">
                  <c:v>NPT</c:v>
                </c:pt>
                <c:pt idx="4">
                  <c:v>SNP</c:v>
                </c:pt>
                <c:pt idx="5">
                  <c:v>JPA</c:v>
                </c:pt>
                <c:pt idx="6">
                  <c:v>SAR</c:v>
                </c:pt>
                <c:pt idx="7">
                  <c:v>PRD</c:v>
                </c:pt>
                <c:pt idx="8">
                  <c:v>ELA</c:v>
                </c:pt>
                <c:pt idx="9">
                  <c:v>PJV</c:v>
                </c:pt>
                <c:pt idx="10">
                  <c:v>DIE</c:v>
                </c:pt>
                <c:pt idx="11">
                  <c:v>UBE</c:v>
                </c:pt>
                <c:pt idx="12">
                  <c:v>SAJA</c:v>
                </c:pt>
                <c:pt idx="13">
                  <c:v>NPB</c:v>
                </c:pt>
                <c:pt idx="14">
                  <c:v>PRC</c:v>
                </c:pt>
                <c:pt idx="15">
                  <c:v>LPB</c:v>
                </c:pt>
                <c:pt idx="16">
                  <c:v>PVT</c:v>
                </c:pt>
                <c:pt idx="17">
                  <c:v>NPS</c:v>
                </c:pt>
              </c:strCache>
            </c:strRef>
          </c:cat>
          <c:val>
            <c:numRef>
              <c:f>Tabelle1!$C$2:$C$19</c:f>
              <c:numCache>
                <c:formatCode>General</c:formatCode>
                <c:ptCount val="18"/>
                <c:pt idx="10">
                  <c:v>25</c:v>
                </c:pt>
                <c:pt idx="11">
                  <c:v>45</c:v>
                </c:pt>
                <c:pt idx="15">
                  <c:v>60</c:v>
                </c:pt>
              </c:numCache>
            </c:numRef>
          </c:val>
          <c:extLst>
            <c:ext xmlns:c16="http://schemas.microsoft.com/office/drawing/2014/chart" uri="{C3380CC4-5D6E-409C-BE32-E72D297353CC}">
              <c16:uniqueId val="{00000001-8BA1-40B4-BB15-B1F4E48E0D8F}"/>
            </c:ext>
          </c:extLst>
        </c:ser>
        <c:dLbls>
          <c:showLegendKey val="0"/>
          <c:showVal val="0"/>
          <c:showCatName val="0"/>
          <c:showSerName val="0"/>
          <c:showPercent val="0"/>
          <c:showBubbleSize val="0"/>
        </c:dLbls>
        <c:gapWidth val="150"/>
        <c:overlap val="100"/>
        <c:axId val="854508240"/>
        <c:axId val="854510040"/>
      </c:barChart>
      <c:catAx>
        <c:axId val="8545082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854510040"/>
        <c:crosses val="autoZero"/>
        <c:auto val="1"/>
        <c:lblAlgn val="ctr"/>
        <c:lblOffset val="100"/>
        <c:noMultiLvlLbl val="0"/>
      </c:catAx>
      <c:valAx>
        <c:axId val="8545100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8545082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Für externe Schulen</a:t>
            </a:r>
          </a:p>
          <a:p>
            <a:pPr>
              <a:defRPr/>
            </a:pPr>
            <a:r>
              <a:rPr lang="de-CH"/>
              <a:t>CHF 250-800.-</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c:v>
                </c:pt>
              </c:strCache>
            </c:strRef>
          </c:tx>
          <c:spPr>
            <a:solidFill>
              <a:schemeClr val="accent1">
                <a:shade val="76000"/>
              </a:schemeClr>
            </a:solidFill>
            <a:ln>
              <a:noFill/>
            </a:ln>
            <a:effectLst/>
          </c:spPr>
          <c:invertIfNegative val="0"/>
          <c:cat>
            <c:strRef>
              <c:f>Tabelle1!$A$2:$A$17</c:f>
              <c:strCache>
                <c:ptCount val="16"/>
                <c:pt idx="0">
                  <c:v>SAJA</c:v>
                </c:pt>
                <c:pt idx="1">
                  <c:v>FRG</c:v>
                </c:pt>
                <c:pt idx="2">
                  <c:v>ELA</c:v>
                </c:pt>
                <c:pt idx="3">
                  <c:v>WPZ</c:v>
                </c:pt>
                <c:pt idx="4">
                  <c:v>SNP</c:v>
                </c:pt>
                <c:pt idx="5">
                  <c:v>BVM</c:v>
                </c:pt>
                <c:pt idx="6">
                  <c:v>PRD</c:v>
                </c:pt>
                <c:pt idx="7">
                  <c:v>NPT</c:v>
                </c:pt>
                <c:pt idx="8">
                  <c:v>UBE</c:v>
                </c:pt>
                <c:pt idx="9">
                  <c:v>NPB</c:v>
                </c:pt>
                <c:pt idx="10">
                  <c:v>PRC</c:v>
                </c:pt>
                <c:pt idx="11">
                  <c:v>SAR</c:v>
                </c:pt>
                <c:pt idx="12">
                  <c:v>CAL</c:v>
                </c:pt>
                <c:pt idx="13">
                  <c:v>PJV</c:v>
                </c:pt>
                <c:pt idx="14">
                  <c:v>DIE</c:v>
                </c:pt>
                <c:pt idx="15">
                  <c:v>LPB</c:v>
                </c:pt>
              </c:strCache>
            </c:strRef>
          </c:cat>
          <c:val>
            <c:numRef>
              <c:f>Tabelle1!$B$2:$B$17</c:f>
              <c:numCache>
                <c:formatCode>General</c:formatCode>
                <c:ptCount val="16"/>
                <c:pt idx="0">
                  <c:v>500</c:v>
                </c:pt>
                <c:pt idx="1">
                  <c:v>550</c:v>
                </c:pt>
                <c:pt idx="2">
                  <c:v>500</c:v>
                </c:pt>
                <c:pt idx="3">
                  <c:v>500</c:v>
                </c:pt>
                <c:pt idx="4">
                  <c:v>400</c:v>
                </c:pt>
                <c:pt idx="5">
                  <c:v>400</c:v>
                </c:pt>
                <c:pt idx="6">
                  <c:v>400</c:v>
                </c:pt>
                <c:pt idx="7">
                  <c:v>300</c:v>
                </c:pt>
                <c:pt idx="8">
                  <c:v>335</c:v>
                </c:pt>
                <c:pt idx="9">
                  <c:v>350</c:v>
                </c:pt>
                <c:pt idx="10">
                  <c:v>350</c:v>
                </c:pt>
                <c:pt idx="11">
                  <c:v>350</c:v>
                </c:pt>
                <c:pt idx="12">
                  <c:v>250</c:v>
                </c:pt>
                <c:pt idx="13">
                  <c:v>320</c:v>
                </c:pt>
                <c:pt idx="14">
                  <c:v>250</c:v>
                </c:pt>
                <c:pt idx="15">
                  <c:v>100</c:v>
                </c:pt>
              </c:numCache>
            </c:numRef>
          </c:val>
          <c:extLst>
            <c:ext xmlns:c16="http://schemas.microsoft.com/office/drawing/2014/chart" uri="{C3380CC4-5D6E-409C-BE32-E72D297353CC}">
              <c16:uniqueId val="{00000000-8D44-4D4E-876D-B4D632BE9011}"/>
            </c:ext>
          </c:extLst>
        </c:ser>
        <c:ser>
          <c:idx val="1"/>
          <c:order val="1"/>
          <c:tx>
            <c:strRef>
              <c:f>Tabelle1!$C$1</c:f>
              <c:strCache>
                <c:ptCount val="1"/>
                <c:pt idx="0">
                  <c:v>Preis (max.)</c:v>
                </c:pt>
              </c:strCache>
            </c:strRef>
          </c:tx>
          <c:spPr>
            <a:solidFill>
              <a:schemeClr val="accent1">
                <a:tint val="77000"/>
              </a:schemeClr>
            </a:solidFill>
            <a:ln>
              <a:noFill/>
            </a:ln>
            <a:effectLst/>
          </c:spPr>
          <c:invertIfNegative val="0"/>
          <c:cat>
            <c:strRef>
              <c:f>Tabelle1!$A$2:$A$17</c:f>
              <c:strCache>
                <c:ptCount val="16"/>
                <c:pt idx="0">
                  <c:v>SAJA</c:v>
                </c:pt>
                <c:pt idx="1">
                  <c:v>FRG</c:v>
                </c:pt>
                <c:pt idx="2">
                  <c:v>ELA</c:v>
                </c:pt>
                <c:pt idx="3">
                  <c:v>WPZ</c:v>
                </c:pt>
                <c:pt idx="4">
                  <c:v>SNP</c:v>
                </c:pt>
                <c:pt idx="5">
                  <c:v>BVM</c:v>
                </c:pt>
                <c:pt idx="6">
                  <c:v>PRD</c:v>
                </c:pt>
                <c:pt idx="7">
                  <c:v>NPT</c:v>
                </c:pt>
                <c:pt idx="8">
                  <c:v>UBE</c:v>
                </c:pt>
                <c:pt idx="9">
                  <c:v>NPB</c:v>
                </c:pt>
                <c:pt idx="10">
                  <c:v>PRC</c:v>
                </c:pt>
                <c:pt idx="11">
                  <c:v>SAR</c:v>
                </c:pt>
                <c:pt idx="12">
                  <c:v>CAL</c:v>
                </c:pt>
                <c:pt idx="13">
                  <c:v>PJV</c:v>
                </c:pt>
                <c:pt idx="14">
                  <c:v>DIE</c:v>
                </c:pt>
                <c:pt idx="15">
                  <c:v>LPB</c:v>
                </c:pt>
              </c:strCache>
            </c:strRef>
          </c:cat>
          <c:val>
            <c:numRef>
              <c:f>Tabelle1!$C$2:$C$17</c:f>
              <c:numCache>
                <c:formatCode>General</c:formatCode>
                <c:ptCount val="16"/>
                <c:pt idx="0">
                  <c:v>300</c:v>
                </c:pt>
                <c:pt idx="7">
                  <c:v>100</c:v>
                </c:pt>
                <c:pt idx="8">
                  <c:v>45</c:v>
                </c:pt>
                <c:pt idx="12">
                  <c:v>70</c:v>
                </c:pt>
                <c:pt idx="15">
                  <c:v>20</c:v>
                </c:pt>
              </c:numCache>
            </c:numRef>
          </c:val>
          <c:extLst>
            <c:ext xmlns:c16="http://schemas.microsoft.com/office/drawing/2014/chart" uri="{C3380CC4-5D6E-409C-BE32-E72D297353CC}">
              <c16:uniqueId val="{00000001-8D44-4D4E-876D-B4D632BE9011}"/>
            </c:ext>
          </c:extLst>
        </c:ser>
        <c:dLbls>
          <c:showLegendKey val="0"/>
          <c:showVal val="0"/>
          <c:showCatName val="0"/>
          <c:showSerName val="0"/>
          <c:showPercent val="0"/>
          <c:showBubbleSize val="0"/>
        </c:dLbls>
        <c:gapWidth val="150"/>
        <c:overlap val="100"/>
        <c:axId val="630638784"/>
        <c:axId val="630639144"/>
      </c:barChart>
      <c:catAx>
        <c:axId val="630638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630639144"/>
        <c:crosses val="autoZero"/>
        <c:auto val="1"/>
        <c:lblAlgn val="ctr"/>
        <c:lblOffset val="100"/>
        <c:noMultiLvlLbl val="0"/>
      </c:catAx>
      <c:valAx>
        <c:axId val="6306391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6306387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Für Schulen im Parkperimeter</a:t>
            </a:r>
          </a:p>
          <a:p>
            <a:pPr>
              <a:defRPr/>
            </a:pPr>
            <a:r>
              <a:rPr lang="de-CH"/>
              <a:t>CHF 0-800.-</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c:v>
                </c:pt>
              </c:strCache>
            </c:strRef>
          </c:tx>
          <c:spPr>
            <a:solidFill>
              <a:schemeClr val="accent3">
                <a:shade val="76000"/>
              </a:schemeClr>
            </a:solidFill>
            <a:ln>
              <a:noFill/>
            </a:ln>
            <a:effectLst/>
          </c:spPr>
          <c:invertIfNegative val="0"/>
          <c:cat>
            <c:strRef>
              <c:f>Tabelle1!$A$2:$A$18</c:f>
              <c:strCache>
                <c:ptCount val="17"/>
                <c:pt idx="0">
                  <c:v>SAJA</c:v>
                </c:pt>
                <c:pt idx="1">
                  <c:v>FRG</c:v>
                </c:pt>
                <c:pt idx="2">
                  <c:v>ELA</c:v>
                </c:pt>
                <c:pt idx="3">
                  <c:v>WPZ</c:v>
                </c:pt>
                <c:pt idx="4">
                  <c:v>SNP</c:v>
                </c:pt>
                <c:pt idx="5">
                  <c:v>BVM</c:v>
                </c:pt>
                <c:pt idx="6">
                  <c:v>PRD</c:v>
                </c:pt>
                <c:pt idx="7">
                  <c:v>NPT</c:v>
                </c:pt>
                <c:pt idx="8">
                  <c:v>UBE</c:v>
                </c:pt>
                <c:pt idx="9">
                  <c:v>NPB</c:v>
                </c:pt>
                <c:pt idx="10">
                  <c:v>PRC</c:v>
                </c:pt>
                <c:pt idx="11">
                  <c:v>SAR</c:v>
                </c:pt>
                <c:pt idx="12">
                  <c:v>CAL</c:v>
                </c:pt>
                <c:pt idx="13">
                  <c:v>PJV</c:v>
                </c:pt>
                <c:pt idx="14">
                  <c:v>DIE</c:v>
                </c:pt>
                <c:pt idx="15">
                  <c:v>LPB</c:v>
                </c:pt>
                <c:pt idx="16">
                  <c:v>PVT</c:v>
                </c:pt>
              </c:strCache>
            </c:strRef>
          </c:cat>
          <c:val>
            <c:numRef>
              <c:f>Tabelle1!$B$2:$B$18</c:f>
              <c:numCache>
                <c:formatCode>General</c:formatCode>
                <c:ptCount val="17"/>
                <c:pt idx="0">
                  <c:v>500</c:v>
                </c:pt>
                <c:pt idx="1">
                  <c:v>500</c:v>
                </c:pt>
                <c:pt idx="2">
                  <c:v>0</c:v>
                </c:pt>
                <c:pt idx="3">
                  <c:v>0</c:v>
                </c:pt>
                <c:pt idx="4">
                  <c:v>360</c:v>
                </c:pt>
                <c:pt idx="5">
                  <c:v>0</c:v>
                </c:pt>
                <c:pt idx="6">
                  <c:v>300</c:v>
                </c:pt>
                <c:pt idx="7">
                  <c:v>0</c:v>
                </c:pt>
                <c:pt idx="8">
                  <c:v>290</c:v>
                </c:pt>
                <c:pt idx="9">
                  <c:v>0</c:v>
                </c:pt>
                <c:pt idx="10">
                  <c:v>250</c:v>
                </c:pt>
                <c:pt idx="11">
                  <c:v>0</c:v>
                </c:pt>
                <c:pt idx="12">
                  <c:v>240</c:v>
                </c:pt>
                <c:pt idx="13">
                  <c:v>250</c:v>
                </c:pt>
                <c:pt idx="14">
                  <c:v>125</c:v>
                </c:pt>
                <c:pt idx="15">
                  <c:v>100</c:v>
                </c:pt>
                <c:pt idx="16">
                  <c:v>0</c:v>
                </c:pt>
              </c:numCache>
            </c:numRef>
          </c:val>
          <c:extLst>
            <c:ext xmlns:c16="http://schemas.microsoft.com/office/drawing/2014/chart" uri="{C3380CC4-5D6E-409C-BE32-E72D297353CC}">
              <c16:uniqueId val="{00000000-96AC-4852-A6AD-3AA581162024}"/>
            </c:ext>
          </c:extLst>
        </c:ser>
        <c:ser>
          <c:idx val="1"/>
          <c:order val="1"/>
          <c:tx>
            <c:strRef>
              <c:f>Tabelle1!$C$1</c:f>
              <c:strCache>
                <c:ptCount val="1"/>
                <c:pt idx="0">
                  <c:v>Preis (max.)</c:v>
                </c:pt>
              </c:strCache>
            </c:strRef>
          </c:tx>
          <c:spPr>
            <a:solidFill>
              <a:schemeClr val="accent3">
                <a:tint val="77000"/>
              </a:schemeClr>
            </a:solidFill>
            <a:ln>
              <a:noFill/>
            </a:ln>
            <a:effectLst/>
          </c:spPr>
          <c:invertIfNegative val="0"/>
          <c:cat>
            <c:strRef>
              <c:f>Tabelle1!$A$2:$A$18</c:f>
              <c:strCache>
                <c:ptCount val="17"/>
                <c:pt idx="0">
                  <c:v>SAJA</c:v>
                </c:pt>
                <c:pt idx="1">
                  <c:v>FRG</c:v>
                </c:pt>
                <c:pt idx="2">
                  <c:v>ELA</c:v>
                </c:pt>
                <c:pt idx="3">
                  <c:v>WPZ</c:v>
                </c:pt>
                <c:pt idx="4">
                  <c:v>SNP</c:v>
                </c:pt>
                <c:pt idx="5">
                  <c:v>BVM</c:v>
                </c:pt>
                <c:pt idx="6">
                  <c:v>PRD</c:v>
                </c:pt>
                <c:pt idx="7">
                  <c:v>NPT</c:v>
                </c:pt>
                <c:pt idx="8">
                  <c:v>UBE</c:v>
                </c:pt>
                <c:pt idx="9">
                  <c:v>NPB</c:v>
                </c:pt>
                <c:pt idx="10">
                  <c:v>PRC</c:v>
                </c:pt>
                <c:pt idx="11">
                  <c:v>SAR</c:v>
                </c:pt>
                <c:pt idx="12">
                  <c:v>CAL</c:v>
                </c:pt>
                <c:pt idx="13">
                  <c:v>PJV</c:v>
                </c:pt>
                <c:pt idx="14">
                  <c:v>DIE</c:v>
                </c:pt>
                <c:pt idx="15">
                  <c:v>LPB</c:v>
                </c:pt>
                <c:pt idx="16">
                  <c:v>PVT</c:v>
                </c:pt>
              </c:strCache>
            </c:strRef>
          </c:cat>
          <c:val>
            <c:numRef>
              <c:f>Tabelle1!$C$2:$C$18</c:f>
              <c:numCache>
                <c:formatCode>General</c:formatCode>
                <c:ptCount val="17"/>
                <c:pt idx="0">
                  <c:v>300</c:v>
                </c:pt>
                <c:pt idx="8">
                  <c:v>45</c:v>
                </c:pt>
                <c:pt idx="12">
                  <c:v>60</c:v>
                </c:pt>
                <c:pt idx="15">
                  <c:v>20</c:v>
                </c:pt>
              </c:numCache>
            </c:numRef>
          </c:val>
          <c:extLst>
            <c:ext xmlns:c16="http://schemas.microsoft.com/office/drawing/2014/chart" uri="{C3380CC4-5D6E-409C-BE32-E72D297353CC}">
              <c16:uniqueId val="{00000001-96AC-4852-A6AD-3AA581162024}"/>
            </c:ext>
          </c:extLst>
        </c:ser>
        <c:dLbls>
          <c:showLegendKey val="0"/>
          <c:showVal val="0"/>
          <c:showCatName val="0"/>
          <c:showSerName val="0"/>
          <c:showPercent val="0"/>
          <c:showBubbleSize val="0"/>
        </c:dLbls>
        <c:gapWidth val="150"/>
        <c:overlap val="100"/>
        <c:axId val="520576496"/>
        <c:axId val="520572896"/>
      </c:barChart>
      <c:catAx>
        <c:axId val="5205764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20572896"/>
        <c:crosses val="autoZero"/>
        <c:auto val="1"/>
        <c:lblAlgn val="ctr"/>
        <c:lblOffset val="100"/>
        <c:noMultiLvlLbl val="0"/>
      </c:catAx>
      <c:valAx>
        <c:axId val="5205728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205764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Angebote bis 2 Stunden</a:t>
            </a:r>
          </a:p>
          <a:p>
            <a:pPr>
              <a:defRPr/>
            </a:pPr>
            <a:r>
              <a:rPr lang="de-CH"/>
              <a:t>CHF 100-580.-</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9.1967897076449256E-2"/>
          <c:y val="0.34236618860142476"/>
          <c:w val="0.87977262957737223"/>
          <c:h val="0.49343527371578555"/>
        </c:manualLayout>
      </c:layout>
      <c:barChart>
        <c:barDir val="col"/>
        <c:grouping val="stacked"/>
        <c:varyColors val="0"/>
        <c:ser>
          <c:idx val="0"/>
          <c:order val="0"/>
          <c:tx>
            <c:strRef>
              <c:f>Tabelle1!$B$1</c:f>
              <c:strCache>
                <c:ptCount val="1"/>
                <c:pt idx="0">
                  <c:v>Preis (min.)</c:v>
                </c:pt>
              </c:strCache>
            </c:strRef>
          </c:tx>
          <c:spPr>
            <a:solidFill>
              <a:schemeClr val="accent1">
                <a:shade val="76000"/>
              </a:schemeClr>
            </a:solidFill>
            <a:ln>
              <a:noFill/>
            </a:ln>
            <a:effectLst/>
          </c:spPr>
          <c:invertIfNegative val="0"/>
          <c:cat>
            <c:strRef>
              <c:f>Tabelle1!$A$2:$A$13</c:f>
              <c:strCache>
                <c:ptCount val="12"/>
                <c:pt idx="0">
                  <c:v>WPZ</c:v>
                </c:pt>
                <c:pt idx="1">
                  <c:v>NPT</c:v>
                </c:pt>
                <c:pt idx="2">
                  <c:v>DIE</c:v>
                </c:pt>
                <c:pt idx="3">
                  <c:v>UBE</c:v>
                </c:pt>
                <c:pt idx="4">
                  <c:v>FRG</c:v>
                </c:pt>
                <c:pt idx="5">
                  <c:v>PDJ</c:v>
                </c:pt>
                <c:pt idx="6">
                  <c:v>JPA</c:v>
                </c:pt>
                <c:pt idx="7">
                  <c:v>SAR</c:v>
                </c:pt>
                <c:pt idx="8">
                  <c:v>PRD</c:v>
                </c:pt>
                <c:pt idx="9">
                  <c:v>CAL</c:v>
                </c:pt>
                <c:pt idx="10">
                  <c:v>PRC</c:v>
                </c:pt>
                <c:pt idx="11">
                  <c:v>NPB</c:v>
                </c:pt>
              </c:strCache>
            </c:strRef>
          </c:cat>
          <c:val>
            <c:numRef>
              <c:f>Tabelle1!$B$2:$B$13</c:f>
              <c:numCache>
                <c:formatCode>General</c:formatCode>
                <c:ptCount val="12"/>
                <c:pt idx="0">
                  <c:v>380</c:v>
                </c:pt>
                <c:pt idx="1">
                  <c:v>290</c:v>
                </c:pt>
                <c:pt idx="2">
                  <c:v>200</c:v>
                </c:pt>
                <c:pt idx="3">
                  <c:v>270</c:v>
                </c:pt>
                <c:pt idx="4">
                  <c:v>360</c:v>
                </c:pt>
                <c:pt idx="5">
                  <c:v>350</c:v>
                </c:pt>
                <c:pt idx="6">
                  <c:v>250</c:v>
                </c:pt>
                <c:pt idx="7">
                  <c:v>250</c:v>
                </c:pt>
                <c:pt idx="8">
                  <c:v>200</c:v>
                </c:pt>
                <c:pt idx="9">
                  <c:v>180</c:v>
                </c:pt>
                <c:pt idx="10">
                  <c:v>150</c:v>
                </c:pt>
                <c:pt idx="11">
                  <c:v>100</c:v>
                </c:pt>
              </c:numCache>
            </c:numRef>
          </c:val>
          <c:extLst>
            <c:ext xmlns:c16="http://schemas.microsoft.com/office/drawing/2014/chart" uri="{C3380CC4-5D6E-409C-BE32-E72D297353CC}">
              <c16:uniqueId val="{00000000-B57A-4DDA-9C38-A6C7FE914E6A}"/>
            </c:ext>
          </c:extLst>
        </c:ser>
        <c:ser>
          <c:idx val="1"/>
          <c:order val="1"/>
          <c:tx>
            <c:strRef>
              <c:f>Tabelle1!$C$1</c:f>
              <c:strCache>
                <c:ptCount val="1"/>
                <c:pt idx="0">
                  <c:v>Preis (max.)</c:v>
                </c:pt>
              </c:strCache>
            </c:strRef>
          </c:tx>
          <c:spPr>
            <a:solidFill>
              <a:schemeClr val="accent1">
                <a:tint val="77000"/>
              </a:schemeClr>
            </a:solidFill>
            <a:ln>
              <a:noFill/>
            </a:ln>
            <a:effectLst/>
          </c:spPr>
          <c:invertIfNegative val="0"/>
          <c:cat>
            <c:strRef>
              <c:f>Tabelle1!$A$2:$A$13</c:f>
              <c:strCache>
                <c:ptCount val="12"/>
                <c:pt idx="0">
                  <c:v>WPZ</c:v>
                </c:pt>
                <c:pt idx="1">
                  <c:v>NPT</c:v>
                </c:pt>
                <c:pt idx="2">
                  <c:v>DIE</c:v>
                </c:pt>
                <c:pt idx="3">
                  <c:v>UBE</c:v>
                </c:pt>
                <c:pt idx="4">
                  <c:v>FRG</c:v>
                </c:pt>
                <c:pt idx="5">
                  <c:v>PDJ</c:v>
                </c:pt>
                <c:pt idx="6">
                  <c:v>JPA</c:v>
                </c:pt>
                <c:pt idx="7">
                  <c:v>SAR</c:v>
                </c:pt>
                <c:pt idx="8">
                  <c:v>PRD</c:v>
                </c:pt>
                <c:pt idx="9">
                  <c:v>CAL</c:v>
                </c:pt>
                <c:pt idx="10">
                  <c:v>PRC</c:v>
                </c:pt>
                <c:pt idx="11">
                  <c:v>NPB</c:v>
                </c:pt>
              </c:strCache>
            </c:strRef>
          </c:cat>
          <c:val>
            <c:numRef>
              <c:f>Tabelle1!$C$2:$C$13</c:f>
              <c:numCache>
                <c:formatCode>General</c:formatCode>
                <c:ptCount val="12"/>
                <c:pt idx="0">
                  <c:v>200</c:v>
                </c:pt>
                <c:pt idx="1">
                  <c:v>240</c:v>
                </c:pt>
                <c:pt idx="2">
                  <c:v>200</c:v>
                </c:pt>
                <c:pt idx="3">
                  <c:v>108</c:v>
                </c:pt>
              </c:numCache>
            </c:numRef>
          </c:val>
          <c:extLst>
            <c:ext xmlns:c16="http://schemas.microsoft.com/office/drawing/2014/chart" uri="{C3380CC4-5D6E-409C-BE32-E72D297353CC}">
              <c16:uniqueId val="{00000001-B57A-4DDA-9C38-A6C7FE914E6A}"/>
            </c:ext>
          </c:extLst>
        </c:ser>
        <c:dLbls>
          <c:showLegendKey val="0"/>
          <c:showVal val="0"/>
          <c:showCatName val="0"/>
          <c:showSerName val="0"/>
          <c:showPercent val="0"/>
          <c:showBubbleSize val="0"/>
        </c:dLbls>
        <c:gapWidth val="150"/>
        <c:overlap val="100"/>
        <c:axId val="803976824"/>
        <c:axId val="803974304"/>
      </c:barChart>
      <c:catAx>
        <c:axId val="8039768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803974304"/>
        <c:crosses val="autoZero"/>
        <c:auto val="1"/>
        <c:lblAlgn val="ctr"/>
        <c:lblOffset val="100"/>
        <c:noMultiLvlLbl val="0"/>
      </c:catAx>
      <c:valAx>
        <c:axId val="8039743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8039768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Halbtägige Angebote</a:t>
            </a:r>
          </a:p>
          <a:p>
            <a:pPr>
              <a:defRPr/>
            </a:pPr>
            <a:r>
              <a:rPr lang="de-CH"/>
              <a:t>CHF 200-780.-</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c:v>
                </c:pt>
              </c:strCache>
            </c:strRef>
          </c:tx>
          <c:spPr>
            <a:solidFill>
              <a:schemeClr val="accent1">
                <a:shade val="76000"/>
              </a:schemeClr>
            </a:solidFill>
            <a:ln>
              <a:noFill/>
            </a:ln>
            <a:effectLst/>
          </c:spPr>
          <c:invertIfNegative val="0"/>
          <c:cat>
            <c:strRef>
              <c:f>Tabelle1!$A$2:$A$10</c:f>
              <c:strCache>
                <c:ptCount val="9"/>
                <c:pt idx="0">
                  <c:v>WPZ</c:v>
                </c:pt>
                <c:pt idx="1">
                  <c:v>FRG</c:v>
                </c:pt>
                <c:pt idx="2">
                  <c:v>UBE</c:v>
                </c:pt>
                <c:pt idx="3">
                  <c:v>NPT</c:v>
                </c:pt>
                <c:pt idx="4">
                  <c:v>DIE</c:v>
                </c:pt>
                <c:pt idx="5">
                  <c:v>SAR</c:v>
                </c:pt>
                <c:pt idx="6">
                  <c:v>JPA</c:v>
                </c:pt>
                <c:pt idx="7">
                  <c:v>PRD</c:v>
                </c:pt>
                <c:pt idx="8">
                  <c:v>NPS</c:v>
                </c:pt>
              </c:strCache>
            </c:strRef>
          </c:cat>
          <c:val>
            <c:numRef>
              <c:f>Tabelle1!$B$2:$B$10</c:f>
              <c:numCache>
                <c:formatCode>General</c:formatCode>
                <c:ptCount val="9"/>
                <c:pt idx="0">
                  <c:v>780</c:v>
                </c:pt>
                <c:pt idx="1">
                  <c:v>610</c:v>
                </c:pt>
                <c:pt idx="2">
                  <c:v>486</c:v>
                </c:pt>
                <c:pt idx="3">
                  <c:v>290</c:v>
                </c:pt>
                <c:pt idx="4">
                  <c:v>500</c:v>
                </c:pt>
                <c:pt idx="5">
                  <c:v>350</c:v>
                </c:pt>
                <c:pt idx="6">
                  <c:v>300</c:v>
                </c:pt>
                <c:pt idx="7">
                  <c:v>250</c:v>
                </c:pt>
                <c:pt idx="8">
                  <c:v>80</c:v>
                </c:pt>
              </c:numCache>
            </c:numRef>
          </c:val>
          <c:extLst>
            <c:ext xmlns:c16="http://schemas.microsoft.com/office/drawing/2014/chart" uri="{C3380CC4-5D6E-409C-BE32-E72D297353CC}">
              <c16:uniqueId val="{00000000-B65A-4A1A-8C66-1FB2ED380278}"/>
            </c:ext>
          </c:extLst>
        </c:ser>
        <c:ser>
          <c:idx val="1"/>
          <c:order val="1"/>
          <c:tx>
            <c:strRef>
              <c:f>Tabelle1!$C$1</c:f>
              <c:strCache>
                <c:ptCount val="1"/>
                <c:pt idx="0">
                  <c:v>Preis (max.)</c:v>
                </c:pt>
              </c:strCache>
            </c:strRef>
          </c:tx>
          <c:spPr>
            <a:solidFill>
              <a:schemeClr val="accent1">
                <a:tint val="77000"/>
              </a:schemeClr>
            </a:solidFill>
            <a:ln>
              <a:noFill/>
            </a:ln>
            <a:effectLst/>
          </c:spPr>
          <c:invertIfNegative val="0"/>
          <c:cat>
            <c:strRef>
              <c:f>Tabelle1!$A$2:$A$10</c:f>
              <c:strCache>
                <c:ptCount val="9"/>
                <c:pt idx="0">
                  <c:v>WPZ</c:v>
                </c:pt>
                <c:pt idx="1">
                  <c:v>FRG</c:v>
                </c:pt>
                <c:pt idx="2">
                  <c:v>UBE</c:v>
                </c:pt>
                <c:pt idx="3">
                  <c:v>NPT</c:v>
                </c:pt>
                <c:pt idx="4">
                  <c:v>DIE</c:v>
                </c:pt>
                <c:pt idx="5">
                  <c:v>SAR</c:v>
                </c:pt>
                <c:pt idx="6">
                  <c:v>JPA</c:v>
                </c:pt>
                <c:pt idx="7">
                  <c:v>PRD</c:v>
                </c:pt>
                <c:pt idx="8">
                  <c:v>NPS</c:v>
                </c:pt>
              </c:strCache>
            </c:strRef>
          </c:cat>
          <c:val>
            <c:numRef>
              <c:f>Tabelle1!$C$2:$C$10</c:f>
              <c:numCache>
                <c:formatCode>General</c:formatCode>
                <c:ptCount val="9"/>
                <c:pt idx="2">
                  <c:v>108</c:v>
                </c:pt>
                <c:pt idx="3">
                  <c:v>240</c:v>
                </c:pt>
                <c:pt idx="8">
                  <c:v>120</c:v>
                </c:pt>
              </c:numCache>
            </c:numRef>
          </c:val>
          <c:extLst>
            <c:ext xmlns:c16="http://schemas.microsoft.com/office/drawing/2014/chart" uri="{C3380CC4-5D6E-409C-BE32-E72D297353CC}">
              <c16:uniqueId val="{00000001-B65A-4A1A-8C66-1FB2ED380278}"/>
            </c:ext>
          </c:extLst>
        </c:ser>
        <c:dLbls>
          <c:showLegendKey val="0"/>
          <c:showVal val="0"/>
          <c:showCatName val="0"/>
          <c:showSerName val="0"/>
          <c:showPercent val="0"/>
          <c:showBubbleSize val="0"/>
        </c:dLbls>
        <c:gapWidth val="150"/>
        <c:overlap val="100"/>
        <c:axId val="523561192"/>
        <c:axId val="523561552"/>
      </c:barChart>
      <c:catAx>
        <c:axId val="523561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23561552"/>
        <c:crosses val="autoZero"/>
        <c:auto val="1"/>
        <c:lblAlgn val="ctr"/>
        <c:lblOffset val="100"/>
        <c:noMultiLvlLbl val="0"/>
      </c:catAx>
      <c:valAx>
        <c:axId val="5235615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235611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Tagesangebote</a:t>
            </a:r>
          </a:p>
          <a:p>
            <a:pPr>
              <a:defRPr/>
            </a:pPr>
            <a:r>
              <a:rPr lang="de-CH"/>
              <a:t>CHF 250-2500.-</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c:v>
                </c:pt>
              </c:strCache>
            </c:strRef>
          </c:tx>
          <c:spPr>
            <a:solidFill>
              <a:schemeClr val="accent1">
                <a:shade val="76000"/>
              </a:schemeClr>
            </a:solidFill>
            <a:ln>
              <a:noFill/>
            </a:ln>
            <a:effectLst/>
          </c:spPr>
          <c:invertIfNegative val="0"/>
          <c:cat>
            <c:strRef>
              <c:f>Tabelle1!$A$2:$A$8</c:f>
              <c:strCache>
                <c:ptCount val="7"/>
                <c:pt idx="0">
                  <c:v>PJV</c:v>
                </c:pt>
                <c:pt idx="1">
                  <c:v>WPZ</c:v>
                </c:pt>
                <c:pt idx="2">
                  <c:v>FRG</c:v>
                </c:pt>
                <c:pt idx="3">
                  <c:v>UBE</c:v>
                </c:pt>
                <c:pt idx="4">
                  <c:v>SAR</c:v>
                </c:pt>
                <c:pt idx="5">
                  <c:v>DIE</c:v>
                </c:pt>
                <c:pt idx="6">
                  <c:v>PRD</c:v>
                </c:pt>
              </c:strCache>
            </c:strRef>
          </c:cat>
          <c:val>
            <c:numRef>
              <c:f>Tabelle1!$B$2:$B$8</c:f>
              <c:numCache>
                <c:formatCode>General</c:formatCode>
                <c:ptCount val="7"/>
                <c:pt idx="0">
                  <c:v>500</c:v>
                </c:pt>
                <c:pt idx="1">
                  <c:v>2200</c:v>
                </c:pt>
                <c:pt idx="2">
                  <c:v>1000</c:v>
                </c:pt>
                <c:pt idx="3">
                  <c:v>702</c:v>
                </c:pt>
                <c:pt idx="4">
                  <c:v>500</c:v>
                </c:pt>
                <c:pt idx="5">
                  <c:v>500</c:v>
                </c:pt>
                <c:pt idx="6">
                  <c:v>250</c:v>
                </c:pt>
              </c:numCache>
            </c:numRef>
          </c:val>
          <c:extLst>
            <c:ext xmlns:c16="http://schemas.microsoft.com/office/drawing/2014/chart" uri="{C3380CC4-5D6E-409C-BE32-E72D297353CC}">
              <c16:uniqueId val="{00000000-F418-486A-821D-52FC200DCE4D}"/>
            </c:ext>
          </c:extLst>
        </c:ser>
        <c:ser>
          <c:idx val="1"/>
          <c:order val="1"/>
          <c:tx>
            <c:strRef>
              <c:f>Tabelle1!$C$1</c:f>
              <c:strCache>
                <c:ptCount val="1"/>
                <c:pt idx="0">
                  <c:v>Preis (max.)</c:v>
                </c:pt>
              </c:strCache>
            </c:strRef>
          </c:tx>
          <c:spPr>
            <a:solidFill>
              <a:schemeClr val="accent1">
                <a:tint val="77000"/>
              </a:schemeClr>
            </a:solidFill>
            <a:ln>
              <a:noFill/>
            </a:ln>
            <a:effectLst/>
          </c:spPr>
          <c:invertIfNegative val="0"/>
          <c:cat>
            <c:strRef>
              <c:f>Tabelle1!$A$2:$A$8</c:f>
              <c:strCache>
                <c:ptCount val="7"/>
                <c:pt idx="0">
                  <c:v>PJV</c:v>
                </c:pt>
                <c:pt idx="1">
                  <c:v>WPZ</c:v>
                </c:pt>
                <c:pt idx="2">
                  <c:v>FRG</c:v>
                </c:pt>
                <c:pt idx="3">
                  <c:v>UBE</c:v>
                </c:pt>
                <c:pt idx="4">
                  <c:v>SAR</c:v>
                </c:pt>
                <c:pt idx="5">
                  <c:v>DIE</c:v>
                </c:pt>
                <c:pt idx="6">
                  <c:v>PRD</c:v>
                </c:pt>
              </c:strCache>
            </c:strRef>
          </c:cat>
          <c:val>
            <c:numRef>
              <c:f>Tabelle1!$C$2:$C$8</c:f>
              <c:numCache>
                <c:formatCode>General</c:formatCode>
                <c:ptCount val="7"/>
                <c:pt idx="0">
                  <c:v>2000</c:v>
                </c:pt>
                <c:pt idx="3">
                  <c:v>108</c:v>
                </c:pt>
              </c:numCache>
            </c:numRef>
          </c:val>
          <c:extLst>
            <c:ext xmlns:c16="http://schemas.microsoft.com/office/drawing/2014/chart" uri="{C3380CC4-5D6E-409C-BE32-E72D297353CC}">
              <c16:uniqueId val="{00000001-F418-486A-821D-52FC200DCE4D}"/>
            </c:ext>
          </c:extLst>
        </c:ser>
        <c:dLbls>
          <c:showLegendKey val="0"/>
          <c:showVal val="0"/>
          <c:showCatName val="0"/>
          <c:showSerName val="0"/>
          <c:showPercent val="0"/>
          <c:showBubbleSize val="0"/>
        </c:dLbls>
        <c:gapWidth val="150"/>
        <c:overlap val="100"/>
        <c:axId val="404830416"/>
        <c:axId val="404820336"/>
      </c:barChart>
      <c:catAx>
        <c:axId val="404830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04820336"/>
        <c:crosses val="autoZero"/>
        <c:auto val="1"/>
        <c:lblAlgn val="ctr"/>
        <c:lblOffset val="100"/>
        <c:noMultiLvlLbl val="0"/>
      </c:catAx>
      <c:valAx>
        <c:axId val="4048203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048304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Angebote bis 2 Stunden</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7.6386549947152563E-2"/>
          <c:y val="0.44355666479190109"/>
          <c:w val="0.89535397670666894"/>
          <c:h val="0.39224479752530933"/>
        </c:manualLayout>
      </c:layout>
      <c:barChart>
        <c:barDir val="col"/>
        <c:grouping val="stacked"/>
        <c:varyColors val="0"/>
        <c:ser>
          <c:idx val="0"/>
          <c:order val="0"/>
          <c:tx>
            <c:strRef>
              <c:f>Tabelle1!$B$1</c:f>
              <c:strCache>
                <c:ptCount val="1"/>
                <c:pt idx="0">
                  <c:v>Preis (min.)</c:v>
                </c:pt>
              </c:strCache>
            </c:strRef>
          </c:tx>
          <c:spPr>
            <a:solidFill>
              <a:schemeClr val="accent1">
                <a:shade val="76000"/>
              </a:schemeClr>
            </a:solidFill>
            <a:ln>
              <a:noFill/>
            </a:ln>
            <a:effectLst/>
          </c:spPr>
          <c:invertIfNegative val="0"/>
          <c:cat>
            <c:strRef>
              <c:f>Tabelle1!$A$2:$A$12</c:f>
              <c:strCache>
                <c:ptCount val="11"/>
                <c:pt idx="0">
                  <c:v>FRG</c:v>
                </c:pt>
                <c:pt idx="1">
                  <c:v>WPZ</c:v>
                </c:pt>
                <c:pt idx="2">
                  <c:v>UBE</c:v>
                </c:pt>
                <c:pt idx="3">
                  <c:v>NPS</c:v>
                </c:pt>
                <c:pt idx="4">
                  <c:v>LPB</c:v>
                </c:pt>
                <c:pt idx="5">
                  <c:v>JPA</c:v>
                </c:pt>
                <c:pt idx="6">
                  <c:v>NPB</c:v>
                </c:pt>
                <c:pt idx="7">
                  <c:v>PND</c:v>
                </c:pt>
                <c:pt idx="8">
                  <c:v>BVM</c:v>
                </c:pt>
                <c:pt idx="9">
                  <c:v>PDJ</c:v>
                </c:pt>
                <c:pt idx="10">
                  <c:v>CAL</c:v>
                </c:pt>
              </c:strCache>
            </c:strRef>
          </c:cat>
          <c:val>
            <c:numRef>
              <c:f>Tabelle1!$B$2:$B$12</c:f>
              <c:numCache>
                <c:formatCode>General</c:formatCode>
                <c:ptCount val="11"/>
                <c:pt idx="0">
                  <c:v>40</c:v>
                </c:pt>
                <c:pt idx="1">
                  <c:v>40</c:v>
                </c:pt>
                <c:pt idx="2">
                  <c:v>25</c:v>
                </c:pt>
                <c:pt idx="3">
                  <c:v>14</c:v>
                </c:pt>
                <c:pt idx="4">
                  <c:v>20</c:v>
                </c:pt>
                <c:pt idx="5">
                  <c:v>20</c:v>
                </c:pt>
                <c:pt idx="6">
                  <c:v>0</c:v>
                </c:pt>
                <c:pt idx="7">
                  <c:v>15</c:v>
                </c:pt>
                <c:pt idx="8">
                  <c:v>10</c:v>
                </c:pt>
                <c:pt idx="9">
                  <c:v>0</c:v>
                </c:pt>
                <c:pt idx="10">
                  <c:v>0</c:v>
                </c:pt>
              </c:numCache>
            </c:numRef>
          </c:val>
          <c:extLst>
            <c:ext xmlns:c16="http://schemas.microsoft.com/office/drawing/2014/chart" uri="{C3380CC4-5D6E-409C-BE32-E72D297353CC}">
              <c16:uniqueId val="{00000000-D3E0-441A-B09F-DF07EB6CD906}"/>
            </c:ext>
          </c:extLst>
        </c:ser>
        <c:ser>
          <c:idx val="1"/>
          <c:order val="1"/>
          <c:tx>
            <c:strRef>
              <c:f>Tabelle1!$C$1</c:f>
              <c:strCache>
                <c:ptCount val="1"/>
                <c:pt idx="0">
                  <c:v>Preis (max.)</c:v>
                </c:pt>
              </c:strCache>
            </c:strRef>
          </c:tx>
          <c:spPr>
            <a:solidFill>
              <a:schemeClr val="accent1">
                <a:tint val="77000"/>
              </a:schemeClr>
            </a:solidFill>
            <a:ln>
              <a:noFill/>
            </a:ln>
            <a:effectLst/>
          </c:spPr>
          <c:invertIfNegative val="0"/>
          <c:cat>
            <c:strRef>
              <c:f>Tabelle1!$A$2:$A$12</c:f>
              <c:strCache>
                <c:ptCount val="11"/>
                <c:pt idx="0">
                  <c:v>FRG</c:v>
                </c:pt>
                <c:pt idx="1">
                  <c:v>WPZ</c:v>
                </c:pt>
                <c:pt idx="2">
                  <c:v>UBE</c:v>
                </c:pt>
                <c:pt idx="3">
                  <c:v>NPS</c:v>
                </c:pt>
                <c:pt idx="4">
                  <c:v>LPB</c:v>
                </c:pt>
                <c:pt idx="5">
                  <c:v>JPA</c:v>
                </c:pt>
                <c:pt idx="6">
                  <c:v>NPB</c:v>
                </c:pt>
                <c:pt idx="7">
                  <c:v>PND</c:v>
                </c:pt>
                <c:pt idx="8">
                  <c:v>BVM</c:v>
                </c:pt>
                <c:pt idx="9">
                  <c:v>PDJ</c:v>
                </c:pt>
                <c:pt idx="10">
                  <c:v>CAL</c:v>
                </c:pt>
              </c:strCache>
            </c:strRef>
          </c:cat>
          <c:val>
            <c:numRef>
              <c:f>Tabelle1!$C$2:$C$12</c:f>
              <c:numCache>
                <c:formatCode>General</c:formatCode>
                <c:ptCount val="11"/>
                <c:pt idx="3">
                  <c:v>11</c:v>
                </c:pt>
                <c:pt idx="6">
                  <c:v>20</c:v>
                </c:pt>
              </c:numCache>
            </c:numRef>
          </c:val>
          <c:extLst>
            <c:ext xmlns:c16="http://schemas.microsoft.com/office/drawing/2014/chart" uri="{C3380CC4-5D6E-409C-BE32-E72D297353CC}">
              <c16:uniqueId val="{00000001-D3E0-441A-B09F-DF07EB6CD906}"/>
            </c:ext>
          </c:extLst>
        </c:ser>
        <c:dLbls>
          <c:showLegendKey val="0"/>
          <c:showVal val="0"/>
          <c:showCatName val="0"/>
          <c:showSerName val="0"/>
          <c:showPercent val="0"/>
          <c:showBubbleSize val="0"/>
        </c:dLbls>
        <c:gapWidth val="150"/>
        <c:overlap val="100"/>
        <c:axId val="861531416"/>
        <c:axId val="861529616"/>
      </c:barChart>
      <c:catAx>
        <c:axId val="861531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861529616"/>
        <c:crosses val="autoZero"/>
        <c:auto val="1"/>
        <c:lblAlgn val="ctr"/>
        <c:lblOffset val="100"/>
        <c:noMultiLvlLbl val="0"/>
      </c:catAx>
      <c:valAx>
        <c:axId val="8615296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861531416"/>
        <c:crosses val="autoZero"/>
        <c:crossBetween val="between"/>
        <c:majorUnit val="10"/>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Halbtagesangebote</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c:v>
                </c:pt>
              </c:strCache>
            </c:strRef>
          </c:tx>
          <c:spPr>
            <a:solidFill>
              <a:schemeClr val="accent1">
                <a:shade val="76000"/>
              </a:schemeClr>
            </a:solidFill>
            <a:ln>
              <a:noFill/>
            </a:ln>
            <a:effectLst/>
          </c:spPr>
          <c:invertIfNegative val="0"/>
          <c:cat>
            <c:strRef>
              <c:f>Tabelle1!$A$2:$A$15</c:f>
              <c:strCache>
                <c:ptCount val="14"/>
                <c:pt idx="0">
                  <c:v>FRG</c:v>
                </c:pt>
                <c:pt idx="1">
                  <c:v>WPZ</c:v>
                </c:pt>
                <c:pt idx="2">
                  <c:v>NPS</c:v>
                </c:pt>
                <c:pt idx="3">
                  <c:v>PJV</c:v>
                </c:pt>
                <c:pt idx="4">
                  <c:v>BVM</c:v>
                </c:pt>
                <c:pt idx="5">
                  <c:v>LPB</c:v>
                </c:pt>
                <c:pt idx="6">
                  <c:v>UBE</c:v>
                </c:pt>
                <c:pt idx="7">
                  <c:v>DIE</c:v>
                </c:pt>
                <c:pt idx="8">
                  <c:v>PRD</c:v>
                </c:pt>
                <c:pt idx="9">
                  <c:v>SNP</c:v>
                </c:pt>
                <c:pt idx="10">
                  <c:v>JPA</c:v>
                </c:pt>
                <c:pt idx="11">
                  <c:v>NPB</c:v>
                </c:pt>
                <c:pt idx="12">
                  <c:v>PVT</c:v>
                </c:pt>
                <c:pt idx="13">
                  <c:v>PNJ</c:v>
                </c:pt>
              </c:strCache>
            </c:strRef>
          </c:cat>
          <c:val>
            <c:numRef>
              <c:f>Tabelle1!$B$2:$B$15</c:f>
              <c:numCache>
                <c:formatCode>General</c:formatCode>
                <c:ptCount val="14"/>
                <c:pt idx="0">
                  <c:v>80</c:v>
                </c:pt>
                <c:pt idx="1">
                  <c:v>75</c:v>
                </c:pt>
                <c:pt idx="2">
                  <c:v>25</c:v>
                </c:pt>
                <c:pt idx="3">
                  <c:v>20</c:v>
                </c:pt>
                <c:pt idx="4">
                  <c:v>20</c:v>
                </c:pt>
                <c:pt idx="5">
                  <c:v>35</c:v>
                </c:pt>
                <c:pt idx="6">
                  <c:v>25</c:v>
                </c:pt>
                <c:pt idx="7">
                  <c:v>24</c:v>
                </c:pt>
                <c:pt idx="8">
                  <c:v>20</c:v>
                </c:pt>
                <c:pt idx="9">
                  <c:v>20</c:v>
                </c:pt>
                <c:pt idx="10">
                  <c:v>20</c:v>
                </c:pt>
                <c:pt idx="11">
                  <c:v>0</c:v>
                </c:pt>
                <c:pt idx="12">
                  <c:v>15</c:v>
                </c:pt>
                <c:pt idx="13">
                  <c:v>0</c:v>
                </c:pt>
              </c:numCache>
            </c:numRef>
          </c:val>
          <c:extLst>
            <c:ext xmlns:c16="http://schemas.microsoft.com/office/drawing/2014/chart" uri="{C3380CC4-5D6E-409C-BE32-E72D297353CC}">
              <c16:uniqueId val="{00000000-FE7D-40A3-B017-9165D84FD7A0}"/>
            </c:ext>
          </c:extLst>
        </c:ser>
        <c:ser>
          <c:idx val="1"/>
          <c:order val="1"/>
          <c:tx>
            <c:strRef>
              <c:f>Tabelle1!$C$1</c:f>
              <c:strCache>
                <c:ptCount val="1"/>
                <c:pt idx="0">
                  <c:v>Preis (max.)</c:v>
                </c:pt>
              </c:strCache>
            </c:strRef>
          </c:tx>
          <c:spPr>
            <a:solidFill>
              <a:schemeClr val="accent1">
                <a:tint val="77000"/>
              </a:schemeClr>
            </a:solidFill>
            <a:ln>
              <a:noFill/>
            </a:ln>
            <a:effectLst/>
          </c:spPr>
          <c:invertIfNegative val="0"/>
          <c:cat>
            <c:strRef>
              <c:f>Tabelle1!$A$2:$A$15</c:f>
              <c:strCache>
                <c:ptCount val="14"/>
                <c:pt idx="0">
                  <c:v>FRG</c:v>
                </c:pt>
                <c:pt idx="1">
                  <c:v>WPZ</c:v>
                </c:pt>
                <c:pt idx="2">
                  <c:v>NPS</c:v>
                </c:pt>
                <c:pt idx="3">
                  <c:v>PJV</c:v>
                </c:pt>
                <c:pt idx="4">
                  <c:v>BVM</c:v>
                </c:pt>
                <c:pt idx="5">
                  <c:v>LPB</c:v>
                </c:pt>
                <c:pt idx="6">
                  <c:v>UBE</c:v>
                </c:pt>
                <c:pt idx="7">
                  <c:v>DIE</c:v>
                </c:pt>
                <c:pt idx="8">
                  <c:v>PRD</c:v>
                </c:pt>
                <c:pt idx="9">
                  <c:v>SNP</c:v>
                </c:pt>
                <c:pt idx="10">
                  <c:v>JPA</c:v>
                </c:pt>
                <c:pt idx="11">
                  <c:v>NPB</c:v>
                </c:pt>
                <c:pt idx="12">
                  <c:v>PVT</c:v>
                </c:pt>
                <c:pt idx="13">
                  <c:v>PNJ</c:v>
                </c:pt>
              </c:strCache>
            </c:strRef>
          </c:cat>
          <c:val>
            <c:numRef>
              <c:f>Tabelle1!$C$2:$C$15</c:f>
              <c:numCache>
                <c:formatCode>General</c:formatCode>
                <c:ptCount val="14"/>
                <c:pt idx="2">
                  <c:v>35</c:v>
                </c:pt>
                <c:pt idx="3">
                  <c:v>40</c:v>
                </c:pt>
                <c:pt idx="4">
                  <c:v>20</c:v>
                </c:pt>
                <c:pt idx="11">
                  <c:v>20</c:v>
                </c:pt>
              </c:numCache>
            </c:numRef>
          </c:val>
          <c:extLst>
            <c:ext xmlns:c16="http://schemas.microsoft.com/office/drawing/2014/chart" uri="{C3380CC4-5D6E-409C-BE32-E72D297353CC}">
              <c16:uniqueId val="{00000001-FE7D-40A3-B017-9165D84FD7A0}"/>
            </c:ext>
          </c:extLst>
        </c:ser>
        <c:dLbls>
          <c:showLegendKey val="0"/>
          <c:showVal val="0"/>
          <c:showCatName val="0"/>
          <c:showSerName val="0"/>
          <c:showPercent val="0"/>
          <c:showBubbleSize val="0"/>
        </c:dLbls>
        <c:gapWidth val="150"/>
        <c:overlap val="100"/>
        <c:axId val="473868168"/>
        <c:axId val="473863848"/>
      </c:barChart>
      <c:catAx>
        <c:axId val="4738681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73863848"/>
        <c:crosses val="autoZero"/>
        <c:auto val="1"/>
        <c:lblAlgn val="ctr"/>
        <c:lblOffset val="100"/>
        <c:noMultiLvlLbl val="0"/>
      </c:catAx>
      <c:valAx>
        <c:axId val="4738638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738681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Tagesangebote</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c:v>
                </c:pt>
              </c:strCache>
            </c:strRef>
          </c:tx>
          <c:spPr>
            <a:solidFill>
              <a:schemeClr val="accent1">
                <a:shade val="76000"/>
              </a:schemeClr>
            </a:solidFill>
            <a:ln>
              <a:noFill/>
            </a:ln>
            <a:effectLst/>
          </c:spPr>
          <c:invertIfNegative val="0"/>
          <c:cat>
            <c:strRef>
              <c:f>Tabelle1!$A$2:$A$15</c:f>
              <c:strCache>
                <c:ptCount val="14"/>
                <c:pt idx="0">
                  <c:v>WPZ</c:v>
                </c:pt>
                <c:pt idx="1">
                  <c:v>NPS</c:v>
                </c:pt>
                <c:pt idx="2">
                  <c:v>FRG</c:v>
                </c:pt>
                <c:pt idx="3">
                  <c:v>BVM</c:v>
                </c:pt>
                <c:pt idx="4">
                  <c:v>PJV</c:v>
                </c:pt>
                <c:pt idx="5">
                  <c:v>DIE</c:v>
                </c:pt>
                <c:pt idx="6">
                  <c:v>LPB</c:v>
                </c:pt>
                <c:pt idx="7">
                  <c:v>SNP</c:v>
                </c:pt>
                <c:pt idx="8">
                  <c:v>UBE</c:v>
                </c:pt>
                <c:pt idx="9">
                  <c:v>JPA</c:v>
                </c:pt>
                <c:pt idx="10">
                  <c:v>PVT</c:v>
                </c:pt>
                <c:pt idx="11">
                  <c:v>PRD</c:v>
                </c:pt>
                <c:pt idx="12">
                  <c:v>CAL</c:v>
                </c:pt>
                <c:pt idx="13">
                  <c:v>NPB</c:v>
                </c:pt>
              </c:strCache>
            </c:strRef>
          </c:cat>
          <c:val>
            <c:numRef>
              <c:f>Tabelle1!$B$2:$B$15</c:f>
              <c:numCache>
                <c:formatCode>General</c:formatCode>
                <c:ptCount val="14"/>
                <c:pt idx="0">
                  <c:v>120</c:v>
                </c:pt>
                <c:pt idx="1">
                  <c:v>60</c:v>
                </c:pt>
                <c:pt idx="2">
                  <c:v>100</c:v>
                </c:pt>
                <c:pt idx="3">
                  <c:v>80</c:v>
                </c:pt>
                <c:pt idx="4">
                  <c:v>35</c:v>
                </c:pt>
                <c:pt idx="5">
                  <c:v>46</c:v>
                </c:pt>
                <c:pt idx="6">
                  <c:v>55</c:v>
                </c:pt>
                <c:pt idx="7">
                  <c:v>40</c:v>
                </c:pt>
                <c:pt idx="8">
                  <c:v>35</c:v>
                </c:pt>
                <c:pt idx="9">
                  <c:v>30</c:v>
                </c:pt>
                <c:pt idx="10">
                  <c:v>30</c:v>
                </c:pt>
                <c:pt idx="11">
                  <c:v>30</c:v>
                </c:pt>
                <c:pt idx="12">
                  <c:v>25</c:v>
                </c:pt>
                <c:pt idx="13">
                  <c:v>0</c:v>
                </c:pt>
              </c:numCache>
            </c:numRef>
          </c:val>
          <c:extLst>
            <c:ext xmlns:c16="http://schemas.microsoft.com/office/drawing/2014/chart" uri="{C3380CC4-5D6E-409C-BE32-E72D297353CC}">
              <c16:uniqueId val="{00000000-68A8-470E-A3E7-CBF608240903}"/>
            </c:ext>
          </c:extLst>
        </c:ser>
        <c:ser>
          <c:idx val="1"/>
          <c:order val="1"/>
          <c:tx>
            <c:strRef>
              <c:f>Tabelle1!$C$1</c:f>
              <c:strCache>
                <c:ptCount val="1"/>
                <c:pt idx="0">
                  <c:v>Preis (max.)</c:v>
                </c:pt>
              </c:strCache>
            </c:strRef>
          </c:tx>
          <c:spPr>
            <a:solidFill>
              <a:schemeClr val="accent1">
                <a:tint val="77000"/>
              </a:schemeClr>
            </a:solidFill>
            <a:ln>
              <a:noFill/>
            </a:ln>
            <a:effectLst/>
          </c:spPr>
          <c:invertIfNegative val="0"/>
          <c:cat>
            <c:strRef>
              <c:f>Tabelle1!$A$2:$A$15</c:f>
              <c:strCache>
                <c:ptCount val="14"/>
                <c:pt idx="0">
                  <c:v>WPZ</c:v>
                </c:pt>
                <c:pt idx="1">
                  <c:v>NPS</c:v>
                </c:pt>
                <c:pt idx="2">
                  <c:v>FRG</c:v>
                </c:pt>
                <c:pt idx="3">
                  <c:v>BVM</c:v>
                </c:pt>
                <c:pt idx="4">
                  <c:v>PJV</c:v>
                </c:pt>
                <c:pt idx="5">
                  <c:v>DIE</c:v>
                </c:pt>
                <c:pt idx="6">
                  <c:v>LPB</c:v>
                </c:pt>
                <c:pt idx="7">
                  <c:v>SNP</c:v>
                </c:pt>
                <c:pt idx="8">
                  <c:v>UBE</c:v>
                </c:pt>
                <c:pt idx="9">
                  <c:v>JPA</c:v>
                </c:pt>
                <c:pt idx="10">
                  <c:v>PVT</c:v>
                </c:pt>
                <c:pt idx="11">
                  <c:v>PRD</c:v>
                </c:pt>
                <c:pt idx="12">
                  <c:v>CAL</c:v>
                </c:pt>
                <c:pt idx="13">
                  <c:v>NPB</c:v>
                </c:pt>
              </c:strCache>
            </c:strRef>
          </c:cat>
          <c:val>
            <c:numRef>
              <c:f>Tabelle1!$C$2:$C$15</c:f>
              <c:numCache>
                <c:formatCode>General</c:formatCode>
                <c:ptCount val="14"/>
                <c:pt idx="0">
                  <c:v>80</c:v>
                </c:pt>
                <c:pt idx="1">
                  <c:v>140</c:v>
                </c:pt>
                <c:pt idx="4">
                  <c:v>30</c:v>
                </c:pt>
                <c:pt idx="5">
                  <c:v>17</c:v>
                </c:pt>
                <c:pt idx="13">
                  <c:v>20</c:v>
                </c:pt>
              </c:numCache>
            </c:numRef>
          </c:val>
          <c:extLst>
            <c:ext xmlns:c16="http://schemas.microsoft.com/office/drawing/2014/chart" uri="{C3380CC4-5D6E-409C-BE32-E72D297353CC}">
              <c16:uniqueId val="{00000001-68A8-470E-A3E7-CBF608240903}"/>
            </c:ext>
          </c:extLst>
        </c:ser>
        <c:dLbls>
          <c:showLegendKey val="0"/>
          <c:showVal val="0"/>
          <c:showCatName val="0"/>
          <c:showSerName val="0"/>
          <c:showPercent val="0"/>
          <c:showBubbleSize val="0"/>
        </c:dLbls>
        <c:gapWidth val="150"/>
        <c:overlap val="100"/>
        <c:axId val="473875008"/>
        <c:axId val="473877888"/>
      </c:barChart>
      <c:catAx>
        <c:axId val="4738750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73877888"/>
        <c:crosses val="autoZero"/>
        <c:auto val="1"/>
        <c:lblAlgn val="ctr"/>
        <c:lblOffset val="100"/>
        <c:noMultiLvlLbl val="0"/>
      </c:catAx>
      <c:valAx>
        <c:axId val="4738778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738750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pieChart>
        <c:varyColors val="1"/>
        <c:ser>
          <c:idx val="0"/>
          <c:order val="0"/>
          <c:tx>
            <c:strRef>
              <c:f>Tabelle1!$B$1</c:f>
              <c:strCache>
                <c:ptCount val="1"/>
                <c:pt idx="0">
                  <c:v>Angebote zu teuer?</c:v>
                </c:pt>
              </c:strCache>
            </c:strRef>
          </c:tx>
          <c:dPt>
            <c:idx val="0"/>
            <c:bubble3D val="0"/>
            <c:spPr>
              <a:solidFill>
                <a:schemeClr val="accent1">
                  <a:shade val="76000"/>
                </a:schemeClr>
              </a:solidFill>
              <a:ln w="19050">
                <a:solidFill>
                  <a:schemeClr val="lt1"/>
                </a:solidFill>
              </a:ln>
              <a:effectLst/>
            </c:spPr>
            <c:extLst>
              <c:ext xmlns:c16="http://schemas.microsoft.com/office/drawing/2014/chart" uri="{C3380CC4-5D6E-409C-BE32-E72D297353CC}">
                <c16:uniqueId val="{00000001-DF09-428D-8510-FF63F00C1C00}"/>
              </c:ext>
            </c:extLst>
          </c:dPt>
          <c:dPt>
            <c:idx val="1"/>
            <c:bubble3D val="0"/>
            <c:spPr>
              <a:solidFill>
                <a:schemeClr val="accent1">
                  <a:tint val="77000"/>
                </a:schemeClr>
              </a:solidFill>
              <a:ln w="19050">
                <a:solidFill>
                  <a:schemeClr val="lt1"/>
                </a:solidFill>
              </a:ln>
              <a:effectLst/>
            </c:spPr>
            <c:extLst>
              <c:ext xmlns:c16="http://schemas.microsoft.com/office/drawing/2014/chart" uri="{C3380CC4-5D6E-409C-BE32-E72D297353CC}">
                <c16:uniqueId val="{00000003-DF09-428D-8510-FF63F00C1C00}"/>
              </c:ext>
            </c:extLst>
          </c:dPt>
          <c:cat>
            <c:strRef>
              <c:f>Tabelle1!$A$2:$A$3</c:f>
              <c:strCache>
                <c:ptCount val="2"/>
                <c:pt idx="0">
                  <c:v>nein</c:v>
                </c:pt>
                <c:pt idx="1">
                  <c:v>ja (DIE)</c:v>
                </c:pt>
              </c:strCache>
            </c:strRef>
          </c:cat>
          <c:val>
            <c:numRef>
              <c:f>Tabelle1!$B$2:$B$3</c:f>
              <c:numCache>
                <c:formatCode>General</c:formatCode>
                <c:ptCount val="2"/>
                <c:pt idx="0">
                  <c:v>14</c:v>
                </c:pt>
                <c:pt idx="1">
                  <c:v>1</c:v>
                </c:pt>
              </c:numCache>
            </c:numRef>
          </c:val>
          <c:extLst>
            <c:ext xmlns:c16="http://schemas.microsoft.com/office/drawing/2014/chart" uri="{C3380CC4-5D6E-409C-BE32-E72D297353CC}">
              <c16:uniqueId val="{00000004-DF09-428D-8510-FF63F00C1C00}"/>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1862" b="0" i="0" u="none" strike="noStrike" baseline="0">
                <a:solidFill>
                  <a:schemeClr val="tx1">
                    <a:lumMod val="65000"/>
                    <a:lumOff val="35000"/>
                  </a:schemeClr>
                </a:solidFill>
                <a:latin typeface="+mn-lt"/>
                <a:ea typeface="+mn-ea"/>
                <a:cs typeface="+mn-cs"/>
              </a:defRPr>
            </a:pPr>
            <a:r>
              <a:rPr lang="de-DE" sz="1862" b="0" i="0" u="none" strike="noStrike" baseline="0">
                <a:solidFill>
                  <a:prstClr val="black">
                    <a:lumMod val="65000"/>
                    <a:lumOff val="35000"/>
                  </a:prstClr>
                </a:solidFill>
                <a:latin typeface="Calibri" panose="020F0502020204030204"/>
              </a:rPr>
              <a:t>Minimale / maximale Anzahl TN</a:t>
            </a:r>
          </a:p>
        </c:rich>
      </c:tx>
      <c:overlay val="0"/>
      <c:spPr>
        <a:noFill/>
        <a:ln>
          <a:noFill/>
        </a:ln>
        <a:effectLst/>
      </c:spPr>
      <c:txPr>
        <a:bodyPr rot="0" spcFirstLastPara="1" vertOverflow="ellipsis" vert="horz" wrap="square" anchor="ctr" anchorCtr="1"/>
        <a:lstStyle/>
        <a:p>
          <a:pPr>
            <a:defRPr sz="1862" b="0" i="0" u="none" strike="noStrike" baseline="0">
              <a:solidFill>
                <a:schemeClr val="tx1">
                  <a:lumMod val="65000"/>
                  <a:lumOff val="35000"/>
                </a:schemeClr>
              </a:solidFill>
              <a:latin typeface="+mn-lt"/>
              <a:ea typeface="+mn-ea"/>
              <a:cs typeface="+mn-cs"/>
            </a:defRPr>
          </a:pPr>
          <a:endParaRPr lang="de-DE"/>
        </a:p>
      </c:txPr>
    </c:title>
    <c:autoTitleDeleted val="0"/>
    <c:plotArea>
      <c:layout/>
      <c:barChart>
        <c:barDir val="bar"/>
        <c:grouping val="stacked"/>
        <c:varyColors val="0"/>
        <c:ser>
          <c:idx val="0"/>
          <c:order val="0"/>
          <c:tx>
            <c:strRef>
              <c:f>Tabelle1!$B$1</c:f>
              <c:strCache>
                <c:ptCount val="1"/>
                <c:pt idx="0">
                  <c:v>minimum</c:v>
                </c:pt>
              </c:strCache>
            </c:strRef>
          </c:tx>
          <c:spPr>
            <a:solidFill>
              <a:schemeClr val="accent3">
                <a:shade val="76000"/>
              </a:schemeClr>
            </a:solidFill>
            <a:ln>
              <a:solidFill>
                <a:schemeClr val="accent3">
                  <a:shade val="76000"/>
                </a:schemeClr>
              </a:solidFill>
            </a:ln>
            <a:effectLst/>
          </c:spPr>
          <c:invertIfNegative val="0"/>
          <c:cat>
            <c:strRef>
              <c:f>Tabelle1!$A$2:$A$14</c:f>
              <c:strCache>
                <c:ptCount val="13"/>
                <c:pt idx="0">
                  <c:v>SNP</c:v>
                </c:pt>
                <c:pt idx="1">
                  <c:v>PJV</c:v>
                </c:pt>
                <c:pt idx="2">
                  <c:v>NPT</c:v>
                </c:pt>
                <c:pt idx="3">
                  <c:v>SAR</c:v>
                </c:pt>
                <c:pt idx="4">
                  <c:v>FRG</c:v>
                </c:pt>
                <c:pt idx="5">
                  <c:v>PRC</c:v>
                </c:pt>
                <c:pt idx="6">
                  <c:v>LPB</c:v>
                </c:pt>
                <c:pt idx="7">
                  <c:v>NPB</c:v>
                </c:pt>
                <c:pt idx="8">
                  <c:v>JPA</c:v>
                </c:pt>
                <c:pt idx="9">
                  <c:v>UBE</c:v>
                </c:pt>
                <c:pt idx="10">
                  <c:v>PRD</c:v>
                </c:pt>
                <c:pt idx="11">
                  <c:v>PVT</c:v>
                </c:pt>
                <c:pt idx="12">
                  <c:v>PDJ</c:v>
                </c:pt>
              </c:strCache>
            </c:strRef>
          </c:cat>
          <c:val>
            <c:numRef>
              <c:f>Tabelle1!$B$2:$B$14</c:f>
              <c:numCache>
                <c:formatCode>General</c:formatCode>
                <c:ptCount val="13"/>
                <c:pt idx="0">
                  <c:v>1</c:v>
                </c:pt>
                <c:pt idx="1">
                  <c:v>2</c:v>
                </c:pt>
                <c:pt idx="2">
                  <c:v>4</c:v>
                </c:pt>
                <c:pt idx="3">
                  <c:v>4</c:v>
                </c:pt>
                <c:pt idx="4">
                  <c:v>4</c:v>
                </c:pt>
                <c:pt idx="5">
                  <c:v>4</c:v>
                </c:pt>
                <c:pt idx="6">
                  <c:v>4</c:v>
                </c:pt>
                <c:pt idx="7">
                  <c:v>5</c:v>
                </c:pt>
                <c:pt idx="8">
                  <c:v>5</c:v>
                </c:pt>
                <c:pt idx="9">
                  <c:v>6</c:v>
                </c:pt>
                <c:pt idx="10">
                  <c:v>8</c:v>
                </c:pt>
                <c:pt idx="11">
                  <c:v>10</c:v>
                </c:pt>
                <c:pt idx="12">
                  <c:v>15</c:v>
                </c:pt>
              </c:numCache>
            </c:numRef>
          </c:val>
          <c:extLst>
            <c:ext xmlns:c16="http://schemas.microsoft.com/office/drawing/2014/chart" uri="{C3380CC4-5D6E-409C-BE32-E72D297353CC}">
              <c16:uniqueId val="{00000000-77B2-4E8B-BD39-026BF10EF2B8}"/>
            </c:ext>
          </c:extLst>
        </c:ser>
        <c:ser>
          <c:idx val="1"/>
          <c:order val="1"/>
          <c:tx>
            <c:strRef>
              <c:f>Tabelle1!$C$1</c:f>
              <c:strCache>
                <c:ptCount val="1"/>
                <c:pt idx="0">
                  <c:v>maximum</c:v>
                </c:pt>
              </c:strCache>
            </c:strRef>
          </c:tx>
          <c:spPr>
            <a:solidFill>
              <a:schemeClr val="accent3">
                <a:tint val="77000"/>
              </a:schemeClr>
            </a:solidFill>
            <a:ln>
              <a:solidFill>
                <a:schemeClr val="accent3">
                  <a:tint val="77000"/>
                </a:schemeClr>
              </a:solidFill>
            </a:ln>
            <a:effectLst/>
          </c:spPr>
          <c:invertIfNegative val="0"/>
          <c:cat>
            <c:strRef>
              <c:f>Tabelle1!$A$2:$A$14</c:f>
              <c:strCache>
                <c:ptCount val="13"/>
                <c:pt idx="0">
                  <c:v>SNP</c:v>
                </c:pt>
                <c:pt idx="1">
                  <c:v>PJV</c:v>
                </c:pt>
                <c:pt idx="2">
                  <c:v>NPT</c:v>
                </c:pt>
                <c:pt idx="3">
                  <c:v>SAR</c:v>
                </c:pt>
                <c:pt idx="4">
                  <c:v>FRG</c:v>
                </c:pt>
                <c:pt idx="5">
                  <c:v>PRC</c:v>
                </c:pt>
                <c:pt idx="6">
                  <c:v>LPB</c:v>
                </c:pt>
                <c:pt idx="7">
                  <c:v>NPB</c:v>
                </c:pt>
                <c:pt idx="8">
                  <c:v>JPA</c:v>
                </c:pt>
                <c:pt idx="9">
                  <c:v>UBE</c:v>
                </c:pt>
                <c:pt idx="10">
                  <c:v>PRD</c:v>
                </c:pt>
                <c:pt idx="11">
                  <c:v>PVT</c:v>
                </c:pt>
                <c:pt idx="12">
                  <c:v>PDJ</c:v>
                </c:pt>
              </c:strCache>
            </c:strRef>
          </c:cat>
          <c:val>
            <c:numRef>
              <c:f>Tabelle1!$C$2:$C$14</c:f>
              <c:numCache>
                <c:formatCode>General</c:formatCode>
                <c:ptCount val="13"/>
                <c:pt idx="0">
                  <c:v>19</c:v>
                </c:pt>
                <c:pt idx="3">
                  <c:v>10</c:v>
                </c:pt>
                <c:pt idx="4">
                  <c:v>11</c:v>
                </c:pt>
                <c:pt idx="5">
                  <c:v>11</c:v>
                </c:pt>
                <c:pt idx="6">
                  <c:v>12</c:v>
                </c:pt>
                <c:pt idx="7">
                  <c:v>15</c:v>
                </c:pt>
                <c:pt idx="8">
                  <c:v>15</c:v>
                </c:pt>
                <c:pt idx="9">
                  <c:v>19</c:v>
                </c:pt>
                <c:pt idx="10">
                  <c:v>10</c:v>
                </c:pt>
                <c:pt idx="11">
                  <c:v>10</c:v>
                </c:pt>
              </c:numCache>
            </c:numRef>
          </c:val>
          <c:extLst>
            <c:ext xmlns:c16="http://schemas.microsoft.com/office/drawing/2014/chart" uri="{C3380CC4-5D6E-409C-BE32-E72D297353CC}">
              <c16:uniqueId val="{00000001-77B2-4E8B-BD39-026BF10EF2B8}"/>
            </c:ext>
          </c:extLst>
        </c:ser>
        <c:dLbls>
          <c:showLegendKey val="0"/>
          <c:showVal val="0"/>
          <c:showCatName val="0"/>
          <c:showSerName val="0"/>
          <c:showPercent val="0"/>
          <c:showBubbleSize val="0"/>
        </c:dLbls>
        <c:gapWidth val="100"/>
        <c:overlap val="100"/>
        <c:axId val="854107408"/>
        <c:axId val="854110648"/>
      </c:barChart>
      <c:catAx>
        <c:axId val="8541074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baseline="0">
                <a:solidFill>
                  <a:schemeClr val="tx1">
                    <a:lumMod val="65000"/>
                    <a:lumOff val="35000"/>
                  </a:schemeClr>
                </a:solidFill>
                <a:latin typeface="+mn-lt"/>
                <a:ea typeface="+mn-ea"/>
                <a:cs typeface="+mn-cs"/>
              </a:defRPr>
            </a:pPr>
            <a:endParaRPr lang="de-DE"/>
          </a:p>
        </c:txPr>
        <c:crossAx val="854110648"/>
        <c:crosses val="autoZero"/>
        <c:auto val="1"/>
        <c:lblAlgn val="ctr"/>
        <c:lblOffset val="100"/>
        <c:noMultiLvlLbl val="0"/>
      </c:catAx>
      <c:valAx>
        <c:axId val="85411064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baseline="0">
                <a:solidFill>
                  <a:schemeClr val="tx1">
                    <a:lumMod val="65000"/>
                    <a:lumOff val="35000"/>
                  </a:schemeClr>
                </a:solidFill>
                <a:latin typeface="+mn-lt"/>
                <a:ea typeface="+mn-ea"/>
                <a:cs typeface="+mn-cs"/>
              </a:defRPr>
            </a:pPr>
            <a:endParaRPr lang="de-DE"/>
          </a:p>
        </c:txPr>
        <c:crossAx val="85410740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Pauschale</a:t>
            </a:r>
            <a:r>
              <a:rPr lang="de-CH" baseline="0"/>
              <a:t> </a:t>
            </a:r>
            <a:r>
              <a:rPr lang="de-CH"/>
              <a:t>Entschädigung</a:t>
            </a:r>
            <a:r>
              <a:rPr lang="de-CH" baseline="0"/>
              <a:t> für 2 Stunden</a:t>
            </a:r>
            <a:endParaRPr lang="de-CH"/>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CH"/>
        </a:p>
      </c:txPr>
    </c:title>
    <c:autoTitleDeleted val="0"/>
    <c:plotArea>
      <c:layout/>
      <c:barChart>
        <c:barDir val="col"/>
        <c:grouping val="stacked"/>
        <c:varyColors val="0"/>
        <c:ser>
          <c:idx val="0"/>
          <c:order val="0"/>
          <c:tx>
            <c:strRef>
              <c:f>Tabelle1!$B$1</c:f>
              <c:strCache>
                <c:ptCount val="1"/>
                <c:pt idx="0">
                  <c:v>Entschädigung (min.)</c:v>
                </c:pt>
              </c:strCache>
            </c:strRef>
          </c:tx>
          <c:spPr>
            <a:solidFill>
              <a:schemeClr val="accent1">
                <a:shade val="76000"/>
              </a:schemeClr>
            </a:solidFill>
            <a:ln>
              <a:noFill/>
            </a:ln>
            <a:effectLst/>
          </c:spPr>
          <c:invertIfNegative val="0"/>
          <c:cat>
            <c:strRef>
              <c:f>Tabelle1!$A$2:$A$13</c:f>
              <c:strCache>
                <c:ptCount val="12"/>
                <c:pt idx="0">
                  <c:v>PDJ</c:v>
                </c:pt>
                <c:pt idx="1">
                  <c:v>PRC</c:v>
                </c:pt>
                <c:pt idx="2">
                  <c:v>SNP</c:v>
                </c:pt>
                <c:pt idx="3">
                  <c:v>SAR</c:v>
                </c:pt>
                <c:pt idx="4">
                  <c:v>JPA</c:v>
                </c:pt>
                <c:pt idx="5">
                  <c:v>NPT</c:v>
                </c:pt>
                <c:pt idx="6">
                  <c:v>FRG</c:v>
                </c:pt>
                <c:pt idx="7">
                  <c:v>PRD</c:v>
                </c:pt>
                <c:pt idx="8">
                  <c:v>UBE</c:v>
                </c:pt>
                <c:pt idx="9">
                  <c:v>DIE</c:v>
                </c:pt>
                <c:pt idx="10">
                  <c:v>BVM</c:v>
                </c:pt>
                <c:pt idx="11">
                  <c:v>NPB</c:v>
                </c:pt>
              </c:strCache>
            </c:strRef>
          </c:cat>
          <c:val>
            <c:numRef>
              <c:f>Tabelle1!$B$2:$B$13</c:f>
              <c:numCache>
                <c:formatCode>General</c:formatCode>
                <c:ptCount val="12"/>
                <c:pt idx="0">
                  <c:v>300</c:v>
                </c:pt>
                <c:pt idx="1">
                  <c:v>267</c:v>
                </c:pt>
                <c:pt idx="2">
                  <c:v>260</c:v>
                </c:pt>
                <c:pt idx="3">
                  <c:v>250</c:v>
                </c:pt>
                <c:pt idx="4">
                  <c:v>150</c:v>
                </c:pt>
                <c:pt idx="5">
                  <c:v>100</c:v>
                </c:pt>
                <c:pt idx="6">
                  <c:v>180</c:v>
                </c:pt>
                <c:pt idx="7">
                  <c:v>160</c:v>
                </c:pt>
                <c:pt idx="8">
                  <c:v>155</c:v>
                </c:pt>
                <c:pt idx="9">
                  <c:v>140</c:v>
                </c:pt>
                <c:pt idx="10">
                  <c:v>120</c:v>
                </c:pt>
                <c:pt idx="11">
                  <c:v>100</c:v>
                </c:pt>
              </c:numCache>
            </c:numRef>
          </c:val>
          <c:extLst>
            <c:ext xmlns:c16="http://schemas.microsoft.com/office/drawing/2014/chart" uri="{C3380CC4-5D6E-409C-BE32-E72D297353CC}">
              <c16:uniqueId val="{00000000-8936-4A85-AE6C-E41C5D151822}"/>
            </c:ext>
          </c:extLst>
        </c:ser>
        <c:ser>
          <c:idx val="1"/>
          <c:order val="1"/>
          <c:tx>
            <c:strRef>
              <c:f>Tabelle1!$C$1</c:f>
              <c:strCache>
                <c:ptCount val="1"/>
                <c:pt idx="0">
                  <c:v>Entschädigung (max.)</c:v>
                </c:pt>
              </c:strCache>
            </c:strRef>
          </c:tx>
          <c:spPr>
            <a:solidFill>
              <a:schemeClr val="accent1">
                <a:tint val="77000"/>
              </a:schemeClr>
            </a:solidFill>
            <a:ln>
              <a:noFill/>
            </a:ln>
            <a:effectLst/>
          </c:spPr>
          <c:invertIfNegative val="0"/>
          <c:cat>
            <c:strRef>
              <c:f>Tabelle1!$A$2:$A$13</c:f>
              <c:strCache>
                <c:ptCount val="12"/>
                <c:pt idx="0">
                  <c:v>PDJ</c:v>
                </c:pt>
                <c:pt idx="1">
                  <c:v>PRC</c:v>
                </c:pt>
                <c:pt idx="2">
                  <c:v>SNP</c:v>
                </c:pt>
                <c:pt idx="3">
                  <c:v>SAR</c:v>
                </c:pt>
                <c:pt idx="4">
                  <c:v>JPA</c:v>
                </c:pt>
                <c:pt idx="5">
                  <c:v>NPT</c:v>
                </c:pt>
                <c:pt idx="6">
                  <c:v>FRG</c:v>
                </c:pt>
                <c:pt idx="7">
                  <c:v>PRD</c:v>
                </c:pt>
                <c:pt idx="8">
                  <c:v>UBE</c:v>
                </c:pt>
                <c:pt idx="9">
                  <c:v>DIE</c:v>
                </c:pt>
                <c:pt idx="10">
                  <c:v>BVM</c:v>
                </c:pt>
                <c:pt idx="11">
                  <c:v>NPB</c:v>
                </c:pt>
              </c:strCache>
            </c:strRef>
          </c:cat>
          <c:val>
            <c:numRef>
              <c:f>Tabelle1!$C$2:$C$13</c:f>
              <c:numCache>
                <c:formatCode>General</c:formatCode>
                <c:ptCount val="12"/>
                <c:pt idx="4">
                  <c:v>100</c:v>
                </c:pt>
                <c:pt idx="5">
                  <c:v>140</c:v>
                </c:pt>
              </c:numCache>
            </c:numRef>
          </c:val>
          <c:extLst>
            <c:ext xmlns:c16="http://schemas.microsoft.com/office/drawing/2014/chart" uri="{C3380CC4-5D6E-409C-BE32-E72D297353CC}">
              <c16:uniqueId val="{00000001-8936-4A85-AE6C-E41C5D151822}"/>
            </c:ext>
          </c:extLst>
        </c:ser>
        <c:dLbls>
          <c:showLegendKey val="0"/>
          <c:showVal val="0"/>
          <c:showCatName val="0"/>
          <c:showSerName val="0"/>
          <c:showPercent val="0"/>
          <c:showBubbleSize val="0"/>
        </c:dLbls>
        <c:gapWidth val="150"/>
        <c:overlap val="100"/>
        <c:axId val="420245744"/>
        <c:axId val="420246104"/>
      </c:barChart>
      <c:catAx>
        <c:axId val="420245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20246104"/>
        <c:crosses val="autoZero"/>
        <c:auto val="1"/>
        <c:lblAlgn val="ctr"/>
        <c:lblOffset val="100"/>
        <c:noMultiLvlLbl val="0"/>
      </c:catAx>
      <c:valAx>
        <c:axId val="4202461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202457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Entschädigung für einen halben Tag</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Entschädigung (min.)</c:v>
                </c:pt>
              </c:strCache>
            </c:strRef>
          </c:tx>
          <c:spPr>
            <a:solidFill>
              <a:schemeClr val="accent1">
                <a:shade val="76000"/>
              </a:schemeClr>
            </a:solidFill>
            <a:ln>
              <a:noFill/>
            </a:ln>
            <a:effectLst/>
          </c:spPr>
          <c:invertIfNegative val="0"/>
          <c:cat>
            <c:strRef>
              <c:f>Tabelle1!$A$2:$A$15</c:f>
              <c:strCache>
                <c:ptCount val="14"/>
                <c:pt idx="0">
                  <c:v>PVT</c:v>
                </c:pt>
                <c:pt idx="1">
                  <c:v>PJV</c:v>
                </c:pt>
                <c:pt idx="2">
                  <c:v>SAR</c:v>
                </c:pt>
                <c:pt idx="3">
                  <c:v>FRG</c:v>
                </c:pt>
                <c:pt idx="4">
                  <c:v>JPA</c:v>
                </c:pt>
                <c:pt idx="5">
                  <c:v>PRC</c:v>
                </c:pt>
                <c:pt idx="6">
                  <c:v>SNP</c:v>
                </c:pt>
                <c:pt idx="7">
                  <c:v>LPB</c:v>
                </c:pt>
                <c:pt idx="8">
                  <c:v>PRD</c:v>
                </c:pt>
                <c:pt idx="9">
                  <c:v>NPB</c:v>
                </c:pt>
                <c:pt idx="10">
                  <c:v>BVM</c:v>
                </c:pt>
                <c:pt idx="11">
                  <c:v>NPT</c:v>
                </c:pt>
                <c:pt idx="12">
                  <c:v>DIE</c:v>
                </c:pt>
                <c:pt idx="13">
                  <c:v>UBE</c:v>
                </c:pt>
              </c:strCache>
            </c:strRef>
          </c:cat>
          <c:val>
            <c:numRef>
              <c:f>Tabelle1!$B$2:$B$15</c:f>
              <c:numCache>
                <c:formatCode>General</c:formatCode>
                <c:ptCount val="14"/>
                <c:pt idx="0">
                  <c:v>380</c:v>
                </c:pt>
                <c:pt idx="1">
                  <c:v>279</c:v>
                </c:pt>
                <c:pt idx="2">
                  <c:v>350</c:v>
                </c:pt>
                <c:pt idx="3">
                  <c:v>305</c:v>
                </c:pt>
                <c:pt idx="4">
                  <c:v>150</c:v>
                </c:pt>
                <c:pt idx="5">
                  <c:v>267</c:v>
                </c:pt>
                <c:pt idx="6">
                  <c:v>260</c:v>
                </c:pt>
                <c:pt idx="7">
                  <c:v>250</c:v>
                </c:pt>
                <c:pt idx="8">
                  <c:v>250</c:v>
                </c:pt>
                <c:pt idx="9">
                  <c:v>250</c:v>
                </c:pt>
                <c:pt idx="10">
                  <c:v>250</c:v>
                </c:pt>
                <c:pt idx="11">
                  <c:v>200</c:v>
                </c:pt>
                <c:pt idx="12">
                  <c:v>240</c:v>
                </c:pt>
                <c:pt idx="13">
                  <c:v>180</c:v>
                </c:pt>
              </c:numCache>
            </c:numRef>
          </c:val>
          <c:extLst>
            <c:ext xmlns:c16="http://schemas.microsoft.com/office/drawing/2014/chart" uri="{C3380CC4-5D6E-409C-BE32-E72D297353CC}">
              <c16:uniqueId val="{00000000-2887-49E2-8B49-FDCD35A9BB06}"/>
            </c:ext>
          </c:extLst>
        </c:ser>
        <c:ser>
          <c:idx val="1"/>
          <c:order val="1"/>
          <c:tx>
            <c:strRef>
              <c:f>Tabelle1!$C$1</c:f>
              <c:strCache>
                <c:ptCount val="1"/>
                <c:pt idx="0">
                  <c:v>Entschädigung (max.)</c:v>
                </c:pt>
              </c:strCache>
            </c:strRef>
          </c:tx>
          <c:spPr>
            <a:solidFill>
              <a:schemeClr val="accent1">
                <a:tint val="77000"/>
              </a:schemeClr>
            </a:solidFill>
            <a:ln>
              <a:noFill/>
            </a:ln>
            <a:effectLst/>
          </c:spPr>
          <c:invertIfNegative val="0"/>
          <c:cat>
            <c:strRef>
              <c:f>Tabelle1!$A$2:$A$15</c:f>
              <c:strCache>
                <c:ptCount val="14"/>
                <c:pt idx="0">
                  <c:v>PVT</c:v>
                </c:pt>
                <c:pt idx="1">
                  <c:v>PJV</c:v>
                </c:pt>
                <c:pt idx="2">
                  <c:v>SAR</c:v>
                </c:pt>
                <c:pt idx="3">
                  <c:v>FRG</c:v>
                </c:pt>
                <c:pt idx="4">
                  <c:v>JPA</c:v>
                </c:pt>
                <c:pt idx="5">
                  <c:v>PRC</c:v>
                </c:pt>
                <c:pt idx="6">
                  <c:v>SNP</c:v>
                </c:pt>
                <c:pt idx="7">
                  <c:v>LPB</c:v>
                </c:pt>
                <c:pt idx="8">
                  <c:v>PRD</c:v>
                </c:pt>
                <c:pt idx="9">
                  <c:v>NPB</c:v>
                </c:pt>
                <c:pt idx="10">
                  <c:v>BVM</c:v>
                </c:pt>
                <c:pt idx="11">
                  <c:v>NPT</c:v>
                </c:pt>
                <c:pt idx="12">
                  <c:v>DIE</c:v>
                </c:pt>
                <c:pt idx="13">
                  <c:v>UBE</c:v>
                </c:pt>
              </c:strCache>
            </c:strRef>
          </c:cat>
          <c:val>
            <c:numRef>
              <c:f>Tabelle1!$C$2:$C$15</c:f>
              <c:numCache>
                <c:formatCode>General</c:formatCode>
                <c:ptCount val="14"/>
                <c:pt idx="1">
                  <c:v>101</c:v>
                </c:pt>
                <c:pt idx="4">
                  <c:v>150</c:v>
                </c:pt>
                <c:pt idx="11">
                  <c:v>40</c:v>
                </c:pt>
              </c:numCache>
            </c:numRef>
          </c:val>
          <c:extLst>
            <c:ext xmlns:c16="http://schemas.microsoft.com/office/drawing/2014/chart" uri="{C3380CC4-5D6E-409C-BE32-E72D297353CC}">
              <c16:uniqueId val="{00000001-2887-49E2-8B49-FDCD35A9BB06}"/>
            </c:ext>
          </c:extLst>
        </c:ser>
        <c:dLbls>
          <c:showLegendKey val="0"/>
          <c:showVal val="0"/>
          <c:showCatName val="0"/>
          <c:showSerName val="0"/>
          <c:showPercent val="0"/>
          <c:showBubbleSize val="0"/>
        </c:dLbls>
        <c:gapWidth val="150"/>
        <c:overlap val="100"/>
        <c:axId val="537006536"/>
        <c:axId val="537003656"/>
      </c:barChart>
      <c:catAx>
        <c:axId val="5370065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37003656"/>
        <c:crosses val="autoZero"/>
        <c:auto val="1"/>
        <c:lblAlgn val="ctr"/>
        <c:lblOffset val="100"/>
        <c:noMultiLvlLbl val="0"/>
      </c:catAx>
      <c:valAx>
        <c:axId val="5370036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3700653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Entschädigung</a:t>
            </a:r>
            <a:r>
              <a:rPr lang="de-CH" baseline="0"/>
              <a:t> für einen ganzen Tag</a:t>
            </a:r>
            <a:endParaRPr lang="de-CH"/>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CH"/>
        </a:p>
      </c:txPr>
    </c:title>
    <c:autoTitleDeleted val="0"/>
    <c:plotArea>
      <c:layout/>
      <c:barChart>
        <c:barDir val="col"/>
        <c:grouping val="stacked"/>
        <c:varyColors val="0"/>
        <c:ser>
          <c:idx val="0"/>
          <c:order val="0"/>
          <c:tx>
            <c:strRef>
              <c:f>Tabelle1!$B$1</c:f>
              <c:strCache>
                <c:ptCount val="1"/>
                <c:pt idx="0">
                  <c:v>Entschädigung (minimum)</c:v>
                </c:pt>
              </c:strCache>
            </c:strRef>
          </c:tx>
          <c:spPr>
            <a:solidFill>
              <a:schemeClr val="accent1">
                <a:shade val="76000"/>
              </a:schemeClr>
            </a:solidFill>
            <a:ln>
              <a:noFill/>
            </a:ln>
            <a:effectLst/>
          </c:spPr>
          <c:invertIfNegative val="0"/>
          <c:cat>
            <c:strRef>
              <c:f>Tabelle1!$A$2:$A$15</c:f>
              <c:strCache>
                <c:ptCount val="14"/>
                <c:pt idx="0">
                  <c:v>SAR</c:v>
                </c:pt>
                <c:pt idx="1">
                  <c:v>PVT</c:v>
                </c:pt>
                <c:pt idx="2">
                  <c:v>PJV</c:v>
                </c:pt>
                <c:pt idx="3">
                  <c:v>JPA</c:v>
                </c:pt>
                <c:pt idx="4">
                  <c:v>DIE</c:v>
                </c:pt>
                <c:pt idx="5">
                  <c:v>FRG</c:v>
                </c:pt>
                <c:pt idx="6">
                  <c:v>PRC</c:v>
                </c:pt>
                <c:pt idx="7">
                  <c:v>BVM</c:v>
                </c:pt>
                <c:pt idx="8">
                  <c:v>SNP</c:v>
                </c:pt>
                <c:pt idx="9">
                  <c:v>LPB</c:v>
                </c:pt>
                <c:pt idx="10">
                  <c:v>PRD</c:v>
                </c:pt>
                <c:pt idx="11">
                  <c:v>NPB</c:v>
                </c:pt>
                <c:pt idx="12">
                  <c:v>NPT</c:v>
                </c:pt>
                <c:pt idx="13">
                  <c:v>UBE</c:v>
                </c:pt>
              </c:strCache>
            </c:strRef>
          </c:cat>
          <c:val>
            <c:numRef>
              <c:f>Tabelle1!$B$2:$B$15</c:f>
              <c:numCache>
                <c:formatCode>General</c:formatCode>
                <c:ptCount val="14"/>
                <c:pt idx="0">
                  <c:v>500</c:v>
                </c:pt>
                <c:pt idx="1">
                  <c:v>500</c:v>
                </c:pt>
                <c:pt idx="2">
                  <c:v>400</c:v>
                </c:pt>
                <c:pt idx="3">
                  <c:v>200</c:v>
                </c:pt>
                <c:pt idx="4">
                  <c:v>350</c:v>
                </c:pt>
                <c:pt idx="5">
                  <c:v>450</c:v>
                </c:pt>
                <c:pt idx="6">
                  <c:v>427</c:v>
                </c:pt>
                <c:pt idx="7">
                  <c:v>400</c:v>
                </c:pt>
                <c:pt idx="8">
                  <c:v>400</c:v>
                </c:pt>
                <c:pt idx="9">
                  <c:v>400</c:v>
                </c:pt>
                <c:pt idx="10">
                  <c:v>400</c:v>
                </c:pt>
                <c:pt idx="11">
                  <c:v>400</c:v>
                </c:pt>
                <c:pt idx="12">
                  <c:v>300</c:v>
                </c:pt>
                <c:pt idx="13">
                  <c:v>260</c:v>
                </c:pt>
              </c:numCache>
            </c:numRef>
          </c:val>
          <c:extLst>
            <c:ext xmlns:c16="http://schemas.microsoft.com/office/drawing/2014/chart" uri="{C3380CC4-5D6E-409C-BE32-E72D297353CC}">
              <c16:uniqueId val="{00000000-0421-4CF1-8459-525EE7CACBED}"/>
            </c:ext>
          </c:extLst>
        </c:ser>
        <c:ser>
          <c:idx val="1"/>
          <c:order val="1"/>
          <c:tx>
            <c:strRef>
              <c:f>Tabelle1!$C$1</c:f>
              <c:strCache>
                <c:ptCount val="1"/>
                <c:pt idx="0">
                  <c:v>Entschädigung (maximum)</c:v>
                </c:pt>
              </c:strCache>
            </c:strRef>
          </c:tx>
          <c:spPr>
            <a:solidFill>
              <a:schemeClr val="accent1">
                <a:tint val="77000"/>
              </a:schemeClr>
            </a:solidFill>
            <a:ln>
              <a:noFill/>
            </a:ln>
            <a:effectLst/>
          </c:spPr>
          <c:invertIfNegative val="0"/>
          <c:cat>
            <c:strRef>
              <c:f>Tabelle1!$A$2:$A$15</c:f>
              <c:strCache>
                <c:ptCount val="14"/>
                <c:pt idx="0">
                  <c:v>SAR</c:v>
                </c:pt>
                <c:pt idx="1">
                  <c:v>PVT</c:v>
                </c:pt>
                <c:pt idx="2">
                  <c:v>PJV</c:v>
                </c:pt>
                <c:pt idx="3">
                  <c:v>JPA</c:v>
                </c:pt>
                <c:pt idx="4">
                  <c:v>DIE</c:v>
                </c:pt>
                <c:pt idx="5">
                  <c:v>FRG</c:v>
                </c:pt>
                <c:pt idx="6">
                  <c:v>PRC</c:v>
                </c:pt>
                <c:pt idx="7">
                  <c:v>BVM</c:v>
                </c:pt>
                <c:pt idx="8">
                  <c:v>SNP</c:v>
                </c:pt>
                <c:pt idx="9">
                  <c:v>LPB</c:v>
                </c:pt>
                <c:pt idx="10">
                  <c:v>PRD</c:v>
                </c:pt>
                <c:pt idx="11">
                  <c:v>NPB</c:v>
                </c:pt>
                <c:pt idx="12">
                  <c:v>NPT</c:v>
                </c:pt>
                <c:pt idx="13">
                  <c:v>UBE</c:v>
                </c:pt>
              </c:strCache>
            </c:strRef>
          </c:cat>
          <c:val>
            <c:numRef>
              <c:f>Tabelle1!$C$2:$C$15</c:f>
              <c:numCache>
                <c:formatCode>General</c:formatCode>
                <c:ptCount val="14"/>
                <c:pt idx="2">
                  <c:v>100</c:v>
                </c:pt>
                <c:pt idx="3">
                  <c:v>300</c:v>
                </c:pt>
                <c:pt idx="4">
                  <c:v>100</c:v>
                </c:pt>
                <c:pt idx="12">
                  <c:v>100</c:v>
                </c:pt>
              </c:numCache>
            </c:numRef>
          </c:val>
          <c:extLst>
            <c:ext xmlns:c16="http://schemas.microsoft.com/office/drawing/2014/chart" uri="{C3380CC4-5D6E-409C-BE32-E72D297353CC}">
              <c16:uniqueId val="{00000001-0421-4CF1-8459-525EE7CACBED}"/>
            </c:ext>
          </c:extLst>
        </c:ser>
        <c:dLbls>
          <c:showLegendKey val="0"/>
          <c:showVal val="0"/>
          <c:showCatName val="0"/>
          <c:showSerName val="0"/>
          <c:showPercent val="0"/>
          <c:showBubbleSize val="0"/>
        </c:dLbls>
        <c:gapWidth val="150"/>
        <c:overlap val="100"/>
        <c:axId val="537002936"/>
        <c:axId val="537001496"/>
      </c:barChart>
      <c:catAx>
        <c:axId val="5370029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37001496"/>
        <c:crosses val="autoZero"/>
        <c:auto val="1"/>
        <c:lblAlgn val="ctr"/>
        <c:lblOffset val="100"/>
        <c:noMultiLvlLbl val="0"/>
      </c:catAx>
      <c:valAx>
        <c:axId val="5370014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3700293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de-CH"/>
              <a:t>Spesen</a:t>
            </a:r>
          </a:p>
          <a:p>
            <a:pPr>
              <a:defRPr sz="2400"/>
            </a:pPr>
            <a:r>
              <a:rPr lang="de-CH" sz="1600"/>
              <a:t>n=17</a:t>
            </a:r>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2433448131122338"/>
          <c:y val="0.22241071428571432"/>
          <c:w val="0.52872463196435704"/>
          <c:h val="0.61251804461942261"/>
        </c:manualLayout>
      </c:layout>
      <c:pieChart>
        <c:varyColors val="1"/>
        <c:ser>
          <c:idx val="0"/>
          <c:order val="0"/>
          <c:tx>
            <c:strRef>
              <c:f>Tabelle1!$B$1</c:f>
              <c:strCache>
                <c:ptCount val="1"/>
                <c:pt idx="0">
                  <c:v>Spesen</c:v>
                </c:pt>
              </c:strCache>
            </c:strRef>
          </c:tx>
          <c:dPt>
            <c:idx val="0"/>
            <c:bubble3D val="0"/>
            <c:spPr>
              <a:solidFill>
                <a:schemeClr val="accent1">
                  <a:shade val="76000"/>
                </a:schemeClr>
              </a:solidFill>
              <a:ln w="19050">
                <a:solidFill>
                  <a:schemeClr val="lt1"/>
                </a:solidFill>
              </a:ln>
              <a:effectLst/>
            </c:spPr>
            <c:extLst>
              <c:ext xmlns:c16="http://schemas.microsoft.com/office/drawing/2014/chart" uri="{C3380CC4-5D6E-409C-BE32-E72D297353CC}">
                <c16:uniqueId val="{00000001-2FDB-4880-A881-14DA5551791A}"/>
              </c:ext>
            </c:extLst>
          </c:dPt>
          <c:dPt>
            <c:idx val="1"/>
            <c:bubble3D val="0"/>
            <c:spPr>
              <a:solidFill>
                <a:schemeClr val="accent1">
                  <a:tint val="77000"/>
                </a:schemeClr>
              </a:solidFill>
              <a:ln w="19050">
                <a:solidFill>
                  <a:schemeClr val="lt1"/>
                </a:solidFill>
              </a:ln>
              <a:effectLst/>
            </c:spPr>
            <c:extLst>
              <c:ext xmlns:c16="http://schemas.microsoft.com/office/drawing/2014/chart" uri="{C3380CC4-5D6E-409C-BE32-E72D297353CC}">
                <c16:uniqueId val="{00000003-2FDB-4880-A881-14DA5551791A}"/>
              </c:ext>
            </c:extLst>
          </c:dPt>
          <c:cat>
            <c:strRef>
              <c:f>Tabelle1!$A$2:$A$3</c:f>
              <c:strCache>
                <c:ptCount val="2"/>
                <c:pt idx="0">
                  <c:v>nein</c:v>
                </c:pt>
                <c:pt idx="1">
                  <c:v>ja</c:v>
                </c:pt>
              </c:strCache>
            </c:strRef>
          </c:cat>
          <c:val>
            <c:numRef>
              <c:f>Tabelle1!$B$2:$B$3</c:f>
              <c:numCache>
                <c:formatCode>General</c:formatCode>
                <c:ptCount val="2"/>
                <c:pt idx="0">
                  <c:v>7</c:v>
                </c:pt>
                <c:pt idx="1">
                  <c:v>10</c:v>
                </c:pt>
              </c:numCache>
            </c:numRef>
          </c:val>
          <c:extLst>
            <c:ext xmlns:c16="http://schemas.microsoft.com/office/drawing/2014/chart" uri="{C3380CC4-5D6E-409C-BE32-E72D297353CC}">
              <c16:uniqueId val="{00000000-D1B9-4789-8194-7AC072E06FEB}"/>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37486970198089398"/>
          <c:y val="0.86469066366704161"/>
          <c:w val="0.25026039375135911"/>
          <c:h val="0.1174521934758155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err="1"/>
              <a:t>Entschädigung</a:t>
            </a:r>
            <a:r>
              <a:rPr lang="en-US"/>
              <a:t> für </a:t>
            </a:r>
            <a:r>
              <a:rPr lang="en-US" err="1"/>
              <a:t>Vorbereitung</a:t>
            </a:r>
            <a:endParaRPr lang="en-US"/>
          </a:p>
          <a:p>
            <a:pPr>
              <a:defRPr sz="2000"/>
            </a:pPr>
            <a:r>
              <a:rPr lang="en-US" sz="1800"/>
              <a:t>n=17</a:t>
            </a:r>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Tabelle1!$B$1</c:f>
              <c:strCache>
                <c:ptCount val="1"/>
                <c:pt idx="0">
                  <c:v>Entschädigung für Vorbereitung</c:v>
                </c:pt>
              </c:strCache>
            </c:strRef>
          </c:tx>
          <c:dPt>
            <c:idx val="0"/>
            <c:bubble3D val="0"/>
            <c:spPr>
              <a:solidFill>
                <a:schemeClr val="accent1">
                  <a:shade val="76000"/>
                </a:schemeClr>
              </a:solidFill>
              <a:ln w="19050">
                <a:solidFill>
                  <a:schemeClr val="lt1"/>
                </a:solidFill>
              </a:ln>
              <a:effectLst/>
            </c:spPr>
            <c:extLst>
              <c:ext xmlns:c16="http://schemas.microsoft.com/office/drawing/2014/chart" uri="{C3380CC4-5D6E-409C-BE32-E72D297353CC}">
                <c16:uniqueId val="{00000001-7FF0-4445-B11F-BA22C9903A20}"/>
              </c:ext>
            </c:extLst>
          </c:dPt>
          <c:dPt>
            <c:idx val="1"/>
            <c:bubble3D val="0"/>
            <c:spPr>
              <a:solidFill>
                <a:schemeClr val="accent1">
                  <a:tint val="77000"/>
                </a:schemeClr>
              </a:solidFill>
              <a:ln w="19050">
                <a:solidFill>
                  <a:schemeClr val="lt1"/>
                </a:solidFill>
              </a:ln>
              <a:effectLst/>
            </c:spPr>
            <c:extLst>
              <c:ext xmlns:c16="http://schemas.microsoft.com/office/drawing/2014/chart" uri="{C3380CC4-5D6E-409C-BE32-E72D297353CC}">
                <c16:uniqueId val="{00000003-7FF0-4445-B11F-BA22C9903A20}"/>
              </c:ext>
            </c:extLst>
          </c:dPt>
          <c:cat>
            <c:strRef>
              <c:f>Tabelle1!$A$2:$A$3</c:f>
              <c:strCache>
                <c:ptCount val="2"/>
                <c:pt idx="0">
                  <c:v>nein</c:v>
                </c:pt>
                <c:pt idx="1">
                  <c:v>ja</c:v>
                </c:pt>
              </c:strCache>
            </c:strRef>
          </c:cat>
          <c:val>
            <c:numRef>
              <c:f>Tabelle1!$B$2:$B$3</c:f>
              <c:numCache>
                <c:formatCode>General</c:formatCode>
                <c:ptCount val="2"/>
                <c:pt idx="0">
                  <c:v>11</c:v>
                </c:pt>
                <c:pt idx="1">
                  <c:v>6</c:v>
                </c:pt>
              </c:numCache>
            </c:numRef>
          </c:val>
          <c:extLst>
            <c:ext xmlns:c16="http://schemas.microsoft.com/office/drawing/2014/chart" uri="{C3380CC4-5D6E-409C-BE32-E72D297353CC}">
              <c16:uniqueId val="{00000000-3050-4646-ADAB-DBE864B81B77}"/>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err="1"/>
              <a:t>Entschädigung</a:t>
            </a:r>
            <a:r>
              <a:rPr lang="en-US"/>
              <a:t> je </a:t>
            </a:r>
            <a:r>
              <a:rPr lang="en-US" err="1"/>
              <a:t>nach</a:t>
            </a:r>
            <a:r>
              <a:rPr lang="en-US"/>
              <a:t> </a:t>
            </a:r>
            <a:r>
              <a:rPr lang="en-US" err="1"/>
              <a:t>Ausbildung</a:t>
            </a:r>
            <a:endParaRPr lang="en-US"/>
          </a:p>
          <a:p>
            <a:pPr>
              <a:defRPr sz="2000"/>
            </a:pPr>
            <a:r>
              <a:rPr lang="en-US" sz="1800"/>
              <a:t>n=17</a:t>
            </a:r>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Tabelle1!$B$1</c:f>
              <c:strCache>
                <c:ptCount val="1"/>
                <c:pt idx="0">
                  <c:v>Entschädigung je nach Ausbildung</c:v>
                </c:pt>
              </c:strCache>
            </c:strRef>
          </c:tx>
          <c:dPt>
            <c:idx val="0"/>
            <c:bubble3D val="0"/>
            <c:spPr>
              <a:solidFill>
                <a:schemeClr val="accent1">
                  <a:shade val="76000"/>
                </a:schemeClr>
              </a:solidFill>
              <a:ln w="19050">
                <a:solidFill>
                  <a:schemeClr val="lt1"/>
                </a:solidFill>
              </a:ln>
              <a:effectLst/>
            </c:spPr>
            <c:extLst>
              <c:ext xmlns:c16="http://schemas.microsoft.com/office/drawing/2014/chart" uri="{C3380CC4-5D6E-409C-BE32-E72D297353CC}">
                <c16:uniqueId val="{00000001-EAFA-4274-9D73-3B62CAFB90D7}"/>
              </c:ext>
            </c:extLst>
          </c:dPt>
          <c:dPt>
            <c:idx val="1"/>
            <c:bubble3D val="0"/>
            <c:spPr>
              <a:solidFill>
                <a:schemeClr val="accent1">
                  <a:tint val="77000"/>
                </a:schemeClr>
              </a:solidFill>
              <a:ln w="19050">
                <a:solidFill>
                  <a:schemeClr val="lt1"/>
                </a:solidFill>
              </a:ln>
              <a:effectLst/>
            </c:spPr>
            <c:extLst>
              <c:ext xmlns:c16="http://schemas.microsoft.com/office/drawing/2014/chart" uri="{C3380CC4-5D6E-409C-BE32-E72D297353CC}">
                <c16:uniqueId val="{00000003-EAFA-4274-9D73-3B62CAFB90D7}"/>
              </c:ext>
            </c:extLst>
          </c:dPt>
          <c:cat>
            <c:strRef>
              <c:f>Tabelle1!$A$2:$A$3</c:f>
              <c:strCache>
                <c:ptCount val="2"/>
                <c:pt idx="0">
                  <c:v>nein</c:v>
                </c:pt>
                <c:pt idx="1">
                  <c:v>ja</c:v>
                </c:pt>
              </c:strCache>
            </c:strRef>
          </c:cat>
          <c:val>
            <c:numRef>
              <c:f>Tabelle1!$B$2:$B$3</c:f>
              <c:numCache>
                <c:formatCode>General</c:formatCode>
                <c:ptCount val="2"/>
                <c:pt idx="0">
                  <c:v>14</c:v>
                </c:pt>
                <c:pt idx="1">
                  <c:v>3</c:v>
                </c:pt>
              </c:numCache>
            </c:numRef>
          </c:val>
          <c:extLst>
            <c:ext xmlns:c16="http://schemas.microsoft.com/office/drawing/2014/chart" uri="{C3380CC4-5D6E-409C-BE32-E72D297353CC}">
              <c16:uniqueId val="{00000000-4457-4B91-B032-662A3021D21D}"/>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de-CH"/>
              <a:t>Weiterbildungstage</a:t>
            </a:r>
          </a:p>
          <a:p>
            <a:pPr>
              <a:defRPr sz="2000"/>
            </a:pPr>
            <a:r>
              <a:rPr lang="de-CH" sz="1600"/>
              <a:t>n=</a:t>
            </a:r>
            <a:r>
              <a:rPr lang="de-CH" sz="1600" baseline="0"/>
              <a:t>19</a:t>
            </a:r>
            <a:endParaRPr lang="de-CH" sz="1600"/>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Tabelle1!$B$1</c:f>
              <c:strCache>
                <c:ptCount val="1"/>
                <c:pt idx="0">
                  <c:v>Weiterbildungstage</c:v>
                </c:pt>
              </c:strCache>
            </c:strRef>
          </c:tx>
          <c:dPt>
            <c:idx val="0"/>
            <c:bubble3D val="0"/>
            <c:spPr>
              <a:solidFill>
                <a:schemeClr val="accent1">
                  <a:shade val="76000"/>
                </a:schemeClr>
              </a:solidFill>
              <a:ln w="19050">
                <a:solidFill>
                  <a:schemeClr val="lt1"/>
                </a:solidFill>
              </a:ln>
              <a:effectLst/>
            </c:spPr>
            <c:extLst>
              <c:ext xmlns:c16="http://schemas.microsoft.com/office/drawing/2014/chart" uri="{C3380CC4-5D6E-409C-BE32-E72D297353CC}">
                <c16:uniqueId val="{00000001-2AF4-4CFE-964F-B4B86C1DD736}"/>
              </c:ext>
            </c:extLst>
          </c:dPt>
          <c:dPt>
            <c:idx val="1"/>
            <c:bubble3D val="0"/>
            <c:spPr>
              <a:solidFill>
                <a:schemeClr val="accent1">
                  <a:tint val="77000"/>
                </a:schemeClr>
              </a:solidFill>
              <a:ln w="19050">
                <a:solidFill>
                  <a:schemeClr val="lt1"/>
                </a:solidFill>
              </a:ln>
              <a:effectLst/>
            </c:spPr>
            <c:extLst>
              <c:ext xmlns:c16="http://schemas.microsoft.com/office/drawing/2014/chart" uri="{C3380CC4-5D6E-409C-BE32-E72D297353CC}">
                <c16:uniqueId val="{00000003-2AF4-4CFE-964F-B4B86C1DD736}"/>
              </c:ext>
            </c:extLst>
          </c:dPt>
          <c:cat>
            <c:strRef>
              <c:f>Tabelle1!$A$2:$A$3</c:f>
              <c:strCache>
                <c:ptCount val="2"/>
                <c:pt idx="0">
                  <c:v>obligatorisch (11 Pärke)</c:v>
                </c:pt>
                <c:pt idx="1">
                  <c:v>freiwillig (8 Pärke)</c:v>
                </c:pt>
              </c:strCache>
            </c:strRef>
          </c:cat>
          <c:val>
            <c:numRef>
              <c:f>Tabelle1!$B$2:$B$3</c:f>
              <c:numCache>
                <c:formatCode>General</c:formatCode>
                <c:ptCount val="2"/>
                <c:pt idx="0">
                  <c:v>11</c:v>
                </c:pt>
                <c:pt idx="1">
                  <c:v>8</c:v>
                </c:pt>
              </c:numCache>
            </c:numRef>
          </c:val>
          <c:extLst>
            <c:ext xmlns:c16="http://schemas.microsoft.com/office/drawing/2014/chart" uri="{C3380CC4-5D6E-409C-BE32-E72D297353CC}">
              <c16:uniqueId val="{00000000-2B9B-4DE0-BF76-5077993F9BF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err="1"/>
              <a:t>Übernimmt</a:t>
            </a:r>
            <a:r>
              <a:rPr lang="en-US" sz="2000" baseline="0"/>
              <a:t> der Park die </a:t>
            </a:r>
            <a:r>
              <a:rPr lang="en-US" sz="2000" err="1"/>
              <a:t>Teilnahmegebühr</a:t>
            </a:r>
            <a:r>
              <a:rPr lang="en-US" sz="2000"/>
              <a:t> für externe Kurse</a:t>
            </a:r>
          </a:p>
          <a:p>
            <a:pPr>
              <a:defRPr sz="2000"/>
            </a:pPr>
            <a:r>
              <a:rPr lang="en-US" sz="1600"/>
              <a:t>n=19</a:t>
            </a:r>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Tabelle1!$B$1</c:f>
              <c:strCache>
                <c:ptCount val="1"/>
                <c:pt idx="0">
                  <c:v>Teilnahmegebühr für externe Kurse</c:v>
                </c:pt>
              </c:strCache>
            </c:strRef>
          </c:tx>
          <c:dPt>
            <c:idx val="0"/>
            <c:bubble3D val="0"/>
            <c:spPr>
              <a:solidFill>
                <a:schemeClr val="accent1">
                  <a:shade val="76000"/>
                </a:schemeClr>
              </a:solidFill>
              <a:ln w="19050">
                <a:solidFill>
                  <a:schemeClr val="lt1"/>
                </a:solidFill>
              </a:ln>
              <a:effectLst/>
            </c:spPr>
            <c:extLst>
              <c:ext xmlns:c16="http://schemas.microsoft.com/office/drawing/2014/chart" uri="{C3380CC4-5D6E-409C-BE32-E72D297353CC}">
                <c16:uniqueId val="{00000001-9AFB-4A7C-B724-E5F864618387}"/>
              </c:ext>
            </c:extLst>
          </c:dPt>
          <c:dPt>
            <c:idx val="1"/>
            <c:bubble3D val="0"/>
            <c:spPr>
              <a:solidFill>
                <a:schemeClr val="accent1">
                  <a:tint val="77000"/>
                </a:schemeClr>
              </a:solidFill>
              <a:ln w="19050">
                <a:solidFill>
                  <a:schemeClr val="lt1"/>
                </a:solidFill>
              </a:ln>
              <a:effectLst/>
            </c:spPr>
            <c:extLst>
              <c:ext xmlns:c16="http://schemas.microsoft.com/office/drawing/2014/chart" uri="{C3380CC4-5D6E-409C-BE32-E72D297353CC}">
                <c16:uniqueId val="{00000003-9AFB-4A7C-B724-E5F864618387}"/>
              </c:ext>
            </c:extLst>
          </c:dPt>
          <c:cat>
            <c:strRef>
              <c:f>Tabelle1!$A$2:$A$3</c:f>
              <c:strCache>
                <c:ptCount val="2"/>
                <c:pt idx="0">
                  <c:v>nein (9 Pärke)</c:v>
                </c:pt>
                <c:pt idx="1">
                  <c:v>ja (10 Pärke)</c:v>
                </c:pt>
              </c:strCache>
            </c:strRef>
          </c:cat>
          <c:val>
            <c:numRef>
              <c:f>Tabelle1!$B$2:$B$3</c:f>
              <c:numCache>
                <c:formatCode>General</c:formatCode>
                <c:ptCount val="2"/>
                <c:pt idx="0">
                  <c:v>9</c:v>
                </c:pt>
                <c:pt idx="1">
                  <c:v>10</c:v>
                </c:pt>
              </c:numCache>
            </c:numRef>
          </c:val>
          <c:extLst>
            <c:ext xmlns:c16="http://schemas.microsoft.com/office/drawing/2014/chart" uri="{C3380CC4-5D6E-409C-BE32-E72D297353CC}">
              <c16:uniqueId val="{00000000-DBC6-4195-900C-45E9713147A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Sind Kurse vom Park kostenlos?</a:t>
            </a:r>
          </a:p>
          <a:p>
            <a:pPr>
              <a:defRPr/>
            </a:pPr>
            <a:r>
              <a:rPr lang="de-CH" sz="1600"/>
              <a:t>n=18</a:t>
            </a:r>
          </a:p>
        </c:rich>
      </c:tx>
      <c:layout>
        <c:manualLayout>
          <c:xMode val="edge"/>
          <c:yMode val="edge"/>
          <c:x val="0.18531154703927905"/>
          <c:y val="2.0833333333333332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21251629673458447"/>
          <c:y val="0.19562499999999997"/>
          <c:w val="0.59808879381406799"/>
          <c:h val="0.6928751874765654"/>
        </c:manualLayout>
      </c:layout>
      <c:pieChart>
        <c:varyColors val="1"/>
        <c:ser>
          <c:idx val="0"/>
          <c:order val="0"/>
          <c:tx>
            <c:strRef>
              <c:f>Tabelle1!$B$1</c:f>
              <c:strCache>
                <c:ptCount val="1"/>
                <c:pt idx="0">
                  <c:v>Sind Kurse vom Park kostenlos?</c:v>
                </c:pt>
              </c:strCache>
            </c:strRef>
          </c:tx>
          <c:dPt>
            <c:idx val="0"/>
            <c:bubble3D val="0"/>
            <c:spPr>
              <a:solidFill>
                <a:schemeClr val="accent1">
                  <a:shade val="76000"/>
                </a:schemeClr>
              </a:solidFill>
              <a:ln w="19050">
                <a:solidFill>
                  <a:schemeClr val="lt1"/>
                </a:solidFill>
              </a:ln>
              <a:effectLst/>
            </c:spPr>
            <c:extLst>
              <c:ext xmlns:c16="http://schemas.microsoft.com/office/drawing/2014/chart" uri="{C3380CC4-5D6E-409C-BE32-E72D297353CC}">
                <c16:uniqueId val="{00000001-013E-4B4E-AA8A-6B6816AE6E87}"/>
              </c:ext>
            </c:extLst>
          </c:dPt>
          <c:dPt>
            <c:idx val="1"/>
            <c:bubble3D val="0"/>
            <c:spPr>
              <a:solidFill>
                <a:schemeClr val="accent1">
                  <a:tint val="77000"/>
                </a:schemeClr>
              </a:solidFill>
              <a:ln w="19050">
                <a:solidFill>
                  <a:schemeClr val="lt1"/>
                </a:solidFill>
              </a:ln>
              <a:effectLst/>
            </c:spPr>
            <c:extLst>
              <c:ext xmlns:c16="http://schemas.microsoft.com/office/drawing/2014/chart" uri="{C3380CC4-5D6E-409C-BE32-E72D297353CC}">
                <c16:uniqueId val="{00000003-013E-4B4E-AA8A-6B6816AE6E87}"/>
              </c:ext>
            </c:extLst>
          </c:dPt>
          <c:cat>
            <c:strRef>
              <c:f>Tabelle1!$A$2:$A$3</c:f>
              <c:strCache>
                <c:ptCount val="2"/>
                <c:pt idx="0">
                  <c:v>nein (2 Pärke)</c:v>
                </c:pt>
                <c:pt idx="1">
                  <c:v>ja (16 Pärke)</c:v>
                </c:pt>
              </c:strCache>
            </c:strRef>
          </c:cat>
          <c:val>
            <c:numRef>
              <c:f>Tabelle1!$B$2:$B$3</c:f>
              <c:numCache>
                <c:formatCode>General</c:formatCode>
                <c:ptCount val="2"/>
                <c:pt idx="0">
                  <c:v>2</c:v>
                </c:pt>
                <c:pt idx="1">
                  <c:v>16</c:v>
                </c:pt>
              </c:numCache>
            </c:numRef>
          </c:val>
          <c:extLst>
            <c:ext xmlns:c16="http://schemas.microsoft.com/office/drawing/2014/chart" uri="{C3380CC4-5D6E-409C-BE32-E72D297353CC}">
              <c16:uniqueId val="{00000000-1AF2-4C12-B3CD-9F1F315857A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err="1"/>
              <a:t>Entschädigung</a:t>
            </a:r>
            <a:r>
              <a:rPr lang="en-US"/>
              <a:t> von </a:t>
            </a:r>
            <a:r>
              <a:rPr lang="en-US" err="1"/>
              <a:t>Stunden</a:t>
            </a:r>
            <a:endParaRPr lang="en-US"/>
          </a:p>
          <a:p>
            <a:pPr>
              <a:defRPr sz="2000"/>
            </a:pPr>
            <a:r>
              <a:rPr lang="en-US" sz="1600"/>
              <a:t>n=17</a:t>
            </a:r>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Tabelle1!$B$1</c:f>
              <c:strCache>
                <c:ptCount val="1"/>
                <c:pt idx="0">
                  <c:v>Entschädigung von Stunden</c:v>
                </c:pt>
              </c:strCache>
            </c:strRef>
          </c:tx>
          <c:dPt>
            <c:idx val="0"/>
            <c:bubble3D val="0"/>
            <c:spPr>
              <a:solidFill>
                <a:schemeClr val="accent1">
                  <a:shade val="65000"/>
                </a:schemeClr>
              </a:solidFill>
              <a:ln w="19050">
                <a:solidFill>
                  <a:schemeClr val="lt1"/>
                </a:solidFill>
              </a:ln>
              <a:effectLst/>
            </c:spPr>
            <c:extLst>
              <c:ext xmlns:c16="http://schemas.microsoft.com/office/drawing/2014/chart" uri="{C3380CC4-5D6E-409C-BE32-E72D297353CC}">
                <c16:uniqueId val="{00000001-474B-405B-9F12-5C12B968FE7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474B-405B-9F12-5C12B968FE72}"/>
              </c:ext>
            </c:extLst>
          </c:dPt>
          <c:dPt>
            <c:idx val="2"/>
            <c:bubble3D val="0"/>
            <c:spPr>
              <a:solidFill>
                <a:schemeClr val="accent1">
                  <a:tint val="65000"/>
                </a:schemeClr>
              </a:solidFill>
              <a:ln w="19050">
                <a:solidFill>
                  <a:schemeClr val="lt1"/>
                </a:solidFill>
              </a:ln>
              <a:effectLst/>
            </c:spPr>
            <c:extLst>
              <c:ext xmlns:c16="http://schemas.microsoft.com/office/drawing/2014/chart" uri="{C3380CC4-5D6E-409C-BE32-E72D297353CC}">
                <c16:uniqueId val="{00000005-474B-405B-9F12-5C12B968FE72}"/>
              </c:ext>
            </c:extLst>
          </c:dPt>
          <c:cat>
            <c:strRef>
              <c:f>Tabelle1!$A$2:$A$4</c:f>
              <c:strCache>
                <c:ptCount val="3"/>
                <c:pt idx="0">
                  <c:v>nein</c:v>
                </c:pt>
                <c:pt idx="1">
                  <c:v>je nach Nutzen für den Park</c:v>
                </c:pt>
                <c:pt idx="2">
                  <c:v>ja</c:v>
                </c:pt>
              </c:strCache>
            </c:strRef>
          </c:cat>
          <c:val>
            <c:numRef>
              <c:f>Tabelle1!$B$2:$B$4</c:f>
              <c:numCache>
                <c:formatCode>General</c:formatCode>
                <c:ptCount val="3"/>
                <c:pt idx="0">
                  <c:v>13</c:v>
                </c:pt>
                <c:pt idx="1">
                  <c:v>3</c:v>
                </c:pt>
                <c:pt idx="2">
                  <c:v>1</c:v>
                </c:pt>
              </c:numCache>
            </c:numRef>
          </c:val>
          <c:extLst>
            <c:ext xmlns:c16="http://schemas.microsoft.com/office/drawing/2014/chart" uri="{C3380CC4-5D6E-409C-BE32-E72D297353CC}">
              <c16:uniqueId val="{00000000-56EA-444B-8693-6C3583CC6676}"/>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Tabelle1!$B$1</c:f>
              <c:strCache>
                <c:ptCount val="1"/>
                <c:pt idx="0">
                  <c:v>Stornobedingungen</c:v>
                </c:pt>
              </c:strCache>
            </c:strRef>
          </c:tx>
          <c:dPt>
            <c:idx val="0"/>
            <c:bubble3D val="0"/>
            <c:spPr>
              <a:solidFill>
                <a:schemeClr val="accent1">
                  <a:shade val="76000"/>
                </a:schemeClr>
              </a:solidFill>
              <a:ln w="19050">
                <a:solidFill>
                  <a:schemeClr val="lt1"/>
                </a:solidFill>
              </a:ln>
              <a:effectLst/>
            </c:spPr>
            <c:extLst>
              <c:ext xmlns:c16="http://schemas.microsoft.com/office/drawing/2014/chart" uri="{C3380CC4-5D6E-409C-BE32-E72D297353CC}">
                <c16:uniqueId val="{00000001-31F6-494A-A357-EFB588ED9347}"/>
              </c:ext>
            </c:extLst>
          </c:dPt>
          <c:dPt>
            <c:idx val="1"/>
            <c:bubble3D val="0"/>
            <c:spPr>
              <a:solidFill>
                <a:schemeClr val="accent1">
                  <a:tint val="77000"/>
                </a:schemeClr>
              </a:solidFill>
              <a:ln w="19050">
                <a:solidFill>
                  <a:schemeClr val="lt1"/>
                </a:solidFill>
              </a:ln>
              <a:effectLst/>
            </c:spPr>
            <c:extLst>
              <c:ext xmlns:c16="http://schemas.microsoft.com/office/drawing/2014/chart" uri="{C3380CC4-5D6E-409C-BE32-E72D297353CC}">
                <c16:uniqueId val="{00000003-31F6-494A-A357-EFB588ED9347}"/>
              </c:ext>
            </c:extLst>
          </c:dPt>
          <c:cat>
            <c:strRef>
              <c:f>Tabelle1!$A$2:$A$3</c:f>
              <c:strCache>
                <c:ptCount val="2"/>
                <c:pt idx="0">
                  <c:v>nein (7 Pärke)</c:v>
                </c:pt>
                <c:pt idx="1">
                  <c:v>ja (13 Pärke)</c:v>
                </c:pt>
              </c:strCache>
            </c:strRef>
          </c:cat>
          <c:val>
            <c:numRef>
              <c:f>Tabelle1!$B$2:$B$3</c:f>
              <c:numCache>
                <c:formatCode>General</c:formatCode>
                <c:ptCount val="2"/>
                <c:pt idx="0">
                  <c:v>7</c:v>
                </c:pt>
                <c:pt idx="1">
                  <c:v>13</c:v>
                </c:pt>
              </c:numCache>
            </c:numRef>
          </c:val>
          <c:extLst>
            <c:ext xmlns:c16="http://schemas.microsoft.com/office/drawing/2014/chart" uri="{C3380CC4-5D6E-409C-BE32-E72D297353CC}">
              <c16:uniqueId val="{00000000-C99D-44FF-AD19-7D82175A733D}"/>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err="1"/>
              <a:t>Entschädiugng</a:t>
            </a:r>
            <a:r>
              <a:rPr lang="en-US"/>
              <a:t> Guides </a:t>
            </a:r>
            <a:r>
              <a:rPr lang="en-US" err="1"/>
              <a:t>bei</a:t>
            </a:r>
            <a:r>
              <a:rPr lang="en-US"/>
              <a:t> </a:t>
            </a:r>
            <a:r>
              <a:rPr lang="en-US" err="1"/>
              <a:t>Absagen</a:t>
            </a:r>
            <a:endParaRPr lang="en-US"/>
          </a:p>
          <a:p>
            <a:pPr>
              <a:defRPr/>
            </a:pPr>
            <a:r>
              <a:rPr lang="en-US" sz="1600"/>
              <a:t>n=9</a:t>
            </a:r>
          </a:p>
        </c:rich>
      </c:tx>
      <c:layout>
        <c:manualLayout>
          <c:xMode val="edge"/>
          <c:yMode val="edge"/>
          <c:x val="2.7542222982996686E-2"/>
          <c:y val="5.6426332288401257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5.4499315302978441E-2"/>
          <c:y val="0.23426332288401258"/>
          <c:w val="0.26781305869375022"/>
          <c:h val="0.69513859748722628"/>
        </c:manualLayout>
      </c:layout>
      <c:pieChart>
        <c:varyColors val="1"/>
        <c:ser>
          <c:idx val="0"/>
          <c:order val="0"/>
          <c:tx>
            <c:strRef>
              <c:f>Tabelle1!$B$1</c:f>
              <c:strCache>
                <c:ptCount val="1"/>
                <c:pt idx="0">
                  <c:v>Entschädiugng Guides bei Absagen</c:v>
                </c:pt>
              </c:strCache>
            </c:strRef>
          </c:tx>
          <c:dPt>
            <c:idx val="0"/>
            <c:bubble3D val="0"/>
            <c:spPr>
              <a:solidFill>
                <a:schemeClr val="accent1">
                  <a:shade val="58000"/>
                </a:schemeClr>
              </a:solidFill>
              <a:ln w="19050">
                <a:solidFill>
                  <a:schemeClr val="lt1"/>
                </a:solidFill>
              </a:ln>
              <a:effectLst/>
            </c:spPr>
            <c:extLst>
              <c:ext xmlns:c16="http://schemas.microsoft.com/office/drawing/2014/chart" uri="{C3380CC4-5D6E-409C-BE32-E72D297353CC}">
                <c16:uniqueId val="{00000001-0DE4-416F-AEF0-F4E80C52EB09}"/>
              </c:ext>
            </c:extLst>
          </c:dPt>
          <c:dPt>
            <c:idx val="1"/>
            <c:bubble3D val="0"/>
            <c:spPr>
              <a:solidFill>
                <a:schemeClr val="accent1">
                  <a:shade val="86000"/>
                </a:schemeClr>
              </a:solidFill>
              <a:ln w="19050">
                <a:solidFill>
                  <a:schemeClr val="lt1"/>
                </a:solidFill>
              </a:ln>
              <a:effectLst/>
            </c:spPr>
            <c:extLst>
              <c:ext xmlns:c16="http://schemas.microsoft.com/office/drawing/2014/chart" uri="{C3380CC4-5D6E-409C-BE32-E72D297353CC}">
                <c16:uniqueId val="{00000003-0DE4-416F-AEF0-F4E80C52EB09}"/>
              </c:ext>
            </c:extLst>
          </c:dPt>
          <c:dPt>
            <c:idx val="2"/>
            <c:bubble3D val="0"/>
            <c:spPr>
              <a:solidFill>
                <a:schemeClr val="accent1">
                  <a:tint val="86000"/>
                </a:schemeClr>
              </a:solidFill>
              <a:ln w="19050">
                <a:solidFill>
                  <a:schemeClr val="lt1"/>
                </a:solidFill>
              </a:ln>
              <a:effectLst/>
            </c:spPr>
            <c:extLst>
              <c:ext xmlns:c16="http://schemas.microsoft.com/office/drawing/2014/chart" uri="{C3380CC4-5D6E-409C-BE32-E72D297353CC}">
                <c16:uniqueId val="{00000005-0DE4-416F-AEF0-F4E80C52EB09}"/>
              </c:ext>
            </c:extLst>
          </c:dPt>
          <c:dPt>
            <c:idx val="3"/>
            <c:bubble3D val="0"/>
            <c:spPr>
              <a:solidFill>
                <a:schemeClr val="accent1">
                  <a:tint val="58000"/>
                </a:schemeClr>
              </a:solidFill>
              <a:ln w="19050">
                <a:solidFill>
                  <a:schemeClr val="lt1"/>
                </a:solidFill>
              </a:ln>
              <a:effectLst/>
            </c:spPr>
            <c:extLst>
              <c:ext xmlns:c16="http://schemas.microsoft.com/office/drawing/2014/chart" uri="{C3380CC4-5D6E-409C-BE32-E72D297353CC}">
                <c16:uniqueId val="{00000007-0DE4-416F-AEF0-F4E80C52EB09}"/>
              </c:ext>
            </c:extLst>
          </c:dPt>
          <c:cat>
            <c:strRef>
              <c:f>Tabelle1!$A$2:$A$5</c:f>
              <c:strCache>
                <c:ptCount val="4"/>
                <c:pt idx="0">
                  <c:v>Volle Entschädigung bei kurzfristigen Absagen (teilweise Alternativarbeiten)</c:v>
                </c:pt>
                <c:pt idx="1">
                  <c:v>keine Entschädigung für den Guide</c:v>
                </c:pt>
                <c:pt idx="2">
                  <c:v>Einnahmen/Gebühren gehen an den Guide</c:v>
                </c:pt>
                <c:pt idx="3">
                  <c:v>Je nach bereits investierter Zeit, stundenweise Entschädigung</c:v>
                </c:pt>
              </c:strCache>
            </c:strRef>
          </c:cat>
          <c:val>
            <c:numRef>
              <c:f>Tabelle1!$B$2:$B$5</c:f>
              <c:numCache>
                <c:formatCode>General</c:formatCode>
                <c:ptCount val="4"/>
                <c:pt idx="0">
                  <c:v>4</c:v>
                </c:pt>
                <c:pt idx="1">
                  <c:v>3</c:v>
                </c:pt>
                <c:pt idx="2">
                  <c:v>1</c:v>
                </c:pt>
                <c:pt idx="3">
                  <c:v>1</c:v>
                </c:pt>
              </c:numCache>
            </c:numRef>
          </c:val>
          <c:extLst>
            <c:ext xmlns:c16="http://schemas.microsoft.com/office/drawing/2014/chart" uri="{C3380CC4-5D6E-409C-BE32-E72D297353CC}">
              <c16:uniqueId val="{00000000-5A1F-45CE-87AC-6603C64302D6}"/>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41806525543002776"/>
          <c:y val="0.21780317428973414"/>
          <c:w val="0.45130910266651453"/>
          <c:h val="0.72890528966010915"/>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Tagesangebote für Schulen</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(minimum)</c:v>
                </c:pt>
              </c:strCache>
            </c:strRef>
          </c:tx>
          <c:spPr>
            <a:solidFill>
              <a:schemeClr val="accent1">
                <a:shade val="76000"/>
              </a:schemeClr>
            </a:solidFill>
            <a:ln>
              <a:noFill/>
            </a:ln>
            <a:effectLst/>
          </c:spPr>
          <c:invertIfNegative val="0"/>
          <c:cat>
            <c:strRef>
              <c:f>Tabelle1!$A$2:$A$16</c:f>
              <c:strCache>
                <c:ptCount val="15"/>
                <c:pt idx="0">
                  <c:v>SAJA</c:v>
                </c:pt>
                <c:pt idx="1">
                  <c:v>FRG</c:v>
                </c:pt>
                <c:pt idx="2">
                  <c:v>ELA</c:v>
                </c:pt>
                <c:pt idx="3">
                  <c:v>WPZ</c:v>
                </c:pt>
                <c:pt idx="4">
                  <c:v>SNP</c:v>
                </c:pt>
                <c:pt idx="5">
                  <c:v>BVM</c:v>
                </c:pt>
                <c:pt idx="6">
                  <c:v>PRD</c:v>
                </c:pt>
                <c:pt idx="7">
                  <c:v>NPT</c:v>
                </c:pt>
                <c:pt idx="8">
                  <c:v>UBE</c:v>
                </c:pt>
                <c:pt idx="9">
                  <c:v>NPB</c:v>
                </c:pt>
                <c:pt idx="10">
                  <c:v>PRC</c:v>
                </c:pt>
                <c:pt idx="11">
                  <c:v>SAR</c:v>
                </c:pt>
                <c:pt idx="12">
                  <c:v>CAL</c:v>
                </c:pt>
                <c:pt idx="13">
                  <c:v>PJV</c:v>
                </c:pt>
                <c:pt idx="14">
                  <c:v>DIE</c:v>
                </c:pt>
              </c:strCache>
            </c:strRef>
          </c:cat>
          <c:val>
            <c:numRef>
              <c:f>Tabelle1!$B$2:$B$16</c:f>
              <c:numCache>
                <c:formatCode>General</c:formatCode>
                <c:ptCount val="15"/>
                <c:pt idx="0">
                  <c:v>500</c:v>
                </c:pt>
                <c:pt idx="1">
                  <c:v>550</c:v>
                </c:pt>
                <c:pt idx="2">
                  <c:v>500</c:v>
                </c:pt>
                <c:pt idx="3">
                  <c:v>500</c:v>
                </c:pt>
                <c:pt idx="4">
                  <c:v>400</c:v>
                </c:pt>
                <c:pt idx="5">
                  <c:v>400</c:v>
                </c:pt>
                <c:pt idx="6">
                  <c:v>400</c:v>
                </c:pt>
                <c:pt idx="7">
                  <c:v>300</c:v>
                </c:pt>
                <c:pt idx="8">
                  <c:v>335</c:v>
                </c:pt>
                <c:pt idx="9">
                  <c:v>350</c:v>
                </c:pt>
                <c:pt idx="10">
                  <c:v>350</c:v>
                </c:pt>
                <c:pt idx="11">
                  <c:v>350</c:v>
                </c:pt>
                <c:pt idx="12">
                  <c:v>250</c:v>
                </c:pt>
                <c:pt idx="13">
                  <c:v>320</c:v>
                </c:pt>
                <c:pt idx="14">
                  <c:v>250</c:v>
                </c:pt>
              </c:numCache>
            </c:numRef>
          </c:val>
          <c:extLst>
            <c:ext xmlns:c16="http://schemas.microsoft.com/office/drawing/2014/chart" uri="{C3380CC4-5D6E-409C-BE32-E72D297353CC}">
              <c16:uniqueId val="{00000000-D8C2-4BF6-A5F1-7570ADF4C197}"/>
            </c:ext>
          </c:extLst>
        </c:ser>
        <c:ser>
          <c:idx val="1"/>
          <c:order val="1"/>
          <c:tx>
            <c:strRef>
              <c:f>Tabelle1!$C$1</c:f>
              <c:strCache>
                <c:ptCount val="1"/>
                <c:pt idx="0">
                  <c:v>Preis (maximum)</c:v>
                </c:pt>
              </c:strCache>
            </c:strRef>
          </c:tx>
          <c:spPr>
            <a:solidFill>
              <a:schemeClr val="accent1">
                <a:tint val="77000"/>
              </a:schemeClr>
            </a:solidFill>
            <a:ln>
              <a:noFill/>
            </a:ln>
            <a:effectLst/>
          </c:spPr>
          <c:invertIfNegative val="0"/>
          <c:cat>
            <c:strRef>
              <c:f>Tabelle1!$A$2:$A$16</c:f>
              <c:strCache>
                <c:ptCount val="15"/>
                <c:pt idx="0">
                  <c:v>SAJA</c:v>
                </c:pt>
                <c:pt idx="1">
                  <c:v>FRG</c:v>
                </c:pt>
                <c:pt idx="2">
                  <c:v>ELA</c:v>
                </c:pt>
                <c:pt idx="3">
                  <c:v>WPZ</c:v>
                </c:pt>
                <c:pt idx="4">
                  <c:v>SNP</c:v>
                </c:pt>
                <c:pt idx="5">
                  <c:v>BVM</c:v>
                </c:pt>
                <c:pt idx="6">
                  <c:v>PRD</c:v>
                </c:pt>
                <c:pt idx="7">
                  <c:v>NPT</c:v>
                </c:pt>
                <c:pt idx="8">
                  <c:v>UBE</c:v>
                </c:pt>
                <c:pt idx="9">
                  <c:v>NPB</c:v>
                </c:pt>
                <c:pt idx="10">
                  <c:v>PRC</c:v>
                </c:pt>
                <c:pt idx="11">
                  <c:v>SAR</c:v>
                </c:pt>
                <c:pt idx="12">
                  <c:v>CAL</c:v>
                </c:pt>
                <c:pt idx="13">
                  <c:v>PJV</c:v>
                </c:pt>
                <c:pt idx="14">
                  <c:v>DIE</c:v>
                </c:pt>
              </c:strCache>
            </c:strRef>
          </c:cat>
          <c:val>
            <c:numRef>
              <c:f>Tabelle1!$C$2:$C$16</c:f>
              <c:numCache>
                <c:formatCode>General</c:formatCode>
                <c:ptCount val="15"/>
                <c:pt idx="0">
                  <c:v>300</c:v>
                </c:pt>
                <c:pt idx="7">
                  <c:v>100</c:v>
                </c:pt>
                <c:pt idx="8">
                  <c:v>45</c:v>
                </c:pt>
                <c:pt idx="12">
                  <c:v>70</c:v>
                </c:pt>
              </c:numCache>
            </c:numRef>
          </c:val>
          <c:extLst>
            <c:ext xmlns:c16="http://schemas.microsoft.com/office/drawing/2014/chart" uri="{C3380CC4-5D6E-409C-BE32-E72D297353CC}">
              <c16:uniqueId val="{00000001-D8C2-4BF6-A5F1-7570ADF4C197}"/>
            </c:ext>
          </c:extLst>
        </c:ser>
        <c:dLbls>
          <c:showLegendKey val="0"/>
          <c:showVal val="0"/>
          <c:showCatName val="0"/>
          <c:showSerName val="0"/>
          <c:showPercent val="0"/>
          <c:showBubbleSize val="0"/>
        </c:dLbls>
        <c:gapWidth val="150"/>
        <c:overlap val="100"/>
        <c:axId val="630638784"/>
        <c:axId val="630639144"/>
      </c:barChart>
      <c:catAx>
        <c:axId val="630638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630639144"/>
        <c:crosses val="autoZero"/>
        <c:auto val="1"/>
        <c:lblAlgn val="ctr"/>
        <c:lblOffset val="100"/>
        <c:noMultiLvlLbl val="0"/>
      </c:catAx>
      <c:valAx>
        <c:axId val="6306391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6306387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Tagesangebote für Gruppen</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(minmum)</c:v>
                </c:pt>
              </c:strCache>
            </c:strRef>
          </c:tx>
          <c:spPr>
            <a:solidFill>
              <a:schemeClr val="accent1">
                <a:shade val="76000"/>
              </a:schemeClr>
            </a:solidFill>
            <a:ln>
              <a:noFill/>
            </a:ln>
            <a:effectLst/>
          </c:spPr>
          <c:invertIfNegative val="0"/>
          <c:cat>
            <c:strRef>
              <c:f>Tabelle1!$A$2:$A$8</c:f>
              <c:strCache>
                <c:ptCount val="7"/>
                <c:pt idx="0">
                  <c:v>PJV</c:v>
                </c:pt>
                <c:pt idx="1">
                  <c:v>WPZ</c:v>
                </c:pt>
                <c:pt idx="2">
                  <c:v>FRG</c:v>
                </c:pt>
                <c:pt idx="3">
                  <c:v>UBE</c:v>
                </c:pt>
                <c:pt idx="4">
                  <c:v>SAR</c:v>
                </c:pt>
                <c:pt idx="5">
                  <c:v>DIE</c:v>
                </c:pt>
                <c:pt idx="6">
                  <c:v>PRD</c:v>
                </c:pt>
              </c:strCache>
            </c:strRef>
          </c:cat>
          <c:val>
            <c:numRef>
              <c:f>Tabelle1!$B$2:$B$8</c:f>
              <c:numCache>
                <c:formatCode>General</c:formatCode>
                <c:ptCount val="7"/>
                <c:pt idx="0">
                  <c:v>500</c:v>
                </c:pt>
                <c:pt idx="1">
                  <c:v>2200</c:v>
                </c:pt>
                <c:pt idx="2">
                  <c:v>1000</c:v>
                </c:pt>
                <c:pt idx="3">
                  <c:v>702</c:v>
                </c:pt>
                <c:pt idx="4">
                  <c:v>500</c:v>
                </c:pt>
                <c:pt idx="5">
                  <c:v>500</c:v>
                </c:pt>
                <c:pt idx="6">
                  <c:v>250</c:v>
                </c:pt>
              </c:numCache>
            </c:numRef>
          </c:val>
          <c:extLst>
            <c:ext xmlns:c16="http://schemas.microsoft.com/office/drawing/2014/chart" uri="{C3380CC4-5D6E-409C-BE32-E72D297353CC}">
              <c16:uniqueId val="{00000000-D6AF-4D19-B07E-97C5EFFC647A}"/>
            </c:ext>
          </c:extLst>
        </c:ser>
        <c:ser>
          <c:idx val="1"/>
          <c:order val="1"/>
          <c:tx>
            <c:strRef>
              <c:f>Tabelle1!$C$1</c:f>
              <c:strCache>
                <c:ptCount val="1"/>
                <c:pt idx="0">
                  <c:v>Preis (maximum)</c:v>
                </c:pt>
              </c:strCache>
            </c:strRef>
          </c:tx>
          <c:spPr>
            <a:solidFill>
              <a:schemeClr val="accent1">
                <a:tint val="77000"/>
              </a:schemeClr>
            </a:solidFill>
            <a:ln>
              <a:noFill/>
            </a:ln>
            <a:effectLst/>
          </c:spPr>
          <c:invertIfNegative val="0"/>
          <c:cat>
            <c:strRef>
              <c:f>Tabelle1!$A$2:$A$8</c:f>
              <c:strCache>
                <c:ptCount val="7"/>
                <c:pt idx="0">
                  <c:v>PJV</c:v>
                </c:pt>
                <c:pt idx="1">
                  <c:v>WPZ</c:v>
                </c:pt>
                <c:pt idx="2">
                  <c:v>FRG</c:v>
                </c:pt>
                <c:pt idx="3">
                  <c:v>UBE</c:v>
                </c:pt>
                <c:pt idx="4">
                  <c:v>SAR</c:v>
                </c:pt>
                <c:pt idx="5">
                  <c:v>DIE</c:v>
                </c:pt>
                <c:pt idx="6">
                  <c:v>PRD</c:v>
                </c:pt>
              </c:strCache>
            </c:strRef>
          </c:cat>
          <c:val>
            <c:numRef>
              <c:f>Tabelle1!$C$2:$C$8</c:f>
              <c:numCache>
                <c:formatCode>General</c:formatCode>
                <c:ptCount val="7"/>
                <c:pt idx="0">
                  <c:v>2000</c:v>
                </c:pt>
                <c:pt idx="3">
                  <c:v>108</c:v>
                </c:pt>
              </c:numCache>
            </c:numRef>
          </c:val>
          <c:extLst>
            <c:ext xmlns:c16="http://schemas.microsoft.com/office/drawing/2014/chart" uri="{C3380CC4-5D6E-409C-BE32-E72D297353CC}">
              <c16:uniqueId val="{00000001-D6AF-4D19-B07E-97C5EFFC647A}"/>
            </c:ext>
          </c:extLst>
        </c:ser>
        <c:dLbls>
          <c:showLegendKey val="0"/>
          <c:showVal val="0"/>
          <c:showCatName val="0"/>
          <c:showSerName val="0"/>
          <c:showPercent val="0"/>
          <c:showBubbleSize val="0"/>
        </c:dLbls>
        <c:gapWidth val="150"/>
        <c:overlap val="100"/>
        <c:axId val="404830416"/>
        <c:axId val="404820336"/>
      </c:barChart>
      <c:catAx>
        <c:axId val="404830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04820336"/>
        <c:crosses val="autoZero"/>
        <c:auto val="1"/>
        <c:lblAlgn val="ctr"/>
        <c:lblOffset val="100"/>
        <c:noMultiLvlLbl val="0"/>
      </c:catAx>
      <c:valAx>
        <c:axId val="4048203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048304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CH"/>
              <a:t>Tagesangebote für Individualgäste</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stacked"/>
        <c:varyColors val="0"/>
        <c:ser>
          <c:idx val="0"/>
          <c:order val="0"/>
          <c:tx>
            <c:strRef>
              <c:f>Tabelle1!$B$1</c:f>
              <c:strCache>
                <c:ptCount val="1"/>
                <c:pt idx="0">
                  <c:v>Preis (minimum)</c:v>
                </c:pt>
              </c:strCache>
            </c:strRef>
          </c:tx>
          <c:spPr>
            <a:solidFill>
              <a:schemeClr val="accent1">
                <a:shade val="76000"/>
              </a:schemeClr>
            </a:solidFill>
            <a:ln>
              <a:noFill/>
            </a:ln>
            <a:effectLst/>
          </c:spPr>
          <c:invertIfNegative val="0"/>
          <c:cat>
            <c:strRef>
              <c:f>Tabelle1!$A$2:$A$15</c:f>
              <c:strCache>
                <c:ptCount val="14"/>
                <c:pt idx="0">
                  <c:v>WPZ</c:v>
                </c:pt>
                <c:pt idx="1">
                  <c:v>NPS</c:v>
                </c:pt>
                <c:pt idx="2">
                  <c:v>FRG</c:v>
                </c:pt>
                <c:pt idx="3">
                  <c:v>BVM</c:v>
                </c:pt>
                <c:pt idx="4">
                  <c:v>PJV</c:v>
                </c:pt>
                <c:pt idx="5">
                  <c:v>DIE</c:v>
                </c:pt>
                <c:pt idx="6">
                  <c:v>LPB</c:v>
                </c:pt>
                <c:pt idx="7">
                  <c:v>SNP</c:v>
                </c:pt>
                <c:pt idx="8">
                  <c:v>UBE</c:v>
                </c:pt>
                <c:pt idx="9">
                  <c:v>JPA</c:v>
                </c:pt>
                <c:pt idx="10">
                  <c:v>PVT</c:v>
                </c:pt>
                <c:pt idx="11">
                  <c:v>PRD</c:v>
                </c:pt>
                <c:pt idx="12">
                  <c:v>CAL</c:v>
                </c:pt>
                <c:pt idx="13">
                  <c:v>NPB</c:v>
                </c:pt>
              </c:strCache>
            </c:strRef>
          </c:cat>
          <c:val>
            <c:numRef>
              <c:f>Tabelle1!$B$2:$B$15</c:f>
              <c:numCache>
                <c:formatCode>General</c:formatCode>
                <c:ptCount val="14"/>
                <c:pt idx="0">
                  <c:v>120</c:v>
                </c:pt>
                <c:pt idx="1">
                  <c:v>60</c:v>
                </c:pt>
                <c:pt idx="2">
                  <c:v>100</c:v>
                </c:pt>
                <c:pt idx="3">
                  <c:v>80</c:v>
                </c:pt>
                <c:pt idx="4">
                  <c:v>35</c:v>
                </c:pt>
                <c:pt idx="5">
                  <c:v>46</c:v>
                </c:pt>
                <c:pt idx="6">
                  <c:v>55</c:v>
                </c:pt>
                <c:pt idx="7">
                  <c:v>40</c:v>
                </c:pt>
                <c:pt idx="8">
                  <c:v>35</c:v>
                </c:pt>
                <c:pt idx="9">
                  <c:v>30</c:v>
                </c:pt>
                <c:pt idx="10">
                  <c:v>30</c:v>
                </c:pt>
                <c:pt idx="11">
                  <c:v>30</c:v>
                </c:pt>
                <c:pt idx="12">
                  <c:v>25</c:v>
                </c:pt>
                <c:pt idx="13">
                  <c:v>0</c:v>
                </c:pt>
              </c:numCache>
            </c:numRef>
          </c:val>
          <c:extLst>
            <c:ext xmlns:c16="http://schemas.microsoft.com/office/drawing/2014/chart" uri="{C3380CC4-5D6E-409C-BE32-E72D297353CC}">
              <c16:uniqueId val="{00000000-FFCC-4532-9184-840577756165}"/>
            </c:ext>
          </c:extLst>
        </c:ser>
        <c:ser>
          <c:idx val="1"/>
          <c:order val="1"/>
          <c:tx>
            <c:strRef>
              <c:f>Tabelle1!$C$1</c:f>
              <c:strCache>
                <c:ptCount val="1"/>
                <c:pt idx="0">
                  <c:v>Preis (maximum)</c:v>
                </c:pt>
              </c:strCache>
            </c:strRef>
          </c:tx>
          <c:spPr>
            <a:solidFill>
              <a:schemeClr val="accent1">
                <a:tint val="77000"/>
              </a:schemeClr>
            </a:solidFill>
            <a:ln>
              <a:noFill/>
            </a:ln>
            <a:effectLst/>
          </c:spPr>
          <c:invertIfNegative val="0"/>
          <c:cat>
            <c:strRef>
              <c:f>Tabelle1!$A$2:$A$15</c:f>
              <c:strCache>
                <c:ptCount val="14"/>
                <c:pt idx="0">
                  <c:v>WPZ</c:v>
                </c:pt>
                <c:pt idx="1">
                  <c:v>NPS</c:v>
                </c:pt>
                <c:pt idx="2">
                  <c:v>FRG</c:v>
                </c:pt>
                <c:pt idx="3">
                  <c:v>BVM</c:v>
                </c:pt>
                <c:pt idx="4">
                  <c:v>PJV</c:v>
                </c:pt>
                <c:pt idx="5">
                  <c:v>DIE</c:v>
                </c:pt>
                <c:pt idx="6">
                  <c:v>LPB</c:v>
                </c:pt>
                <c:pt idx="7">
                  <c:v>SNP</c:v>
                </c:pt>
                <c:pt idx="8">
                  <c:v>UBE</c:v>
                </c:pt>
                <c:pt idx="9">
                  <c:v>JPA</c:v>
                </c:pt>
                <c:pt idx="10">
                  <c:v>PVT</c:v>
                </c:pt>
                <c:pt idx="11">
                  <c:v>PRD</c:v>
                </c:pt>
                <c:pt idx="12">
                  <c:v>CAL</c:v>
                </c:pt>
                <c:pt idx="13">
                  <c:v>NPB</c:v>
                </c:pt>
              </c:strCache>
            </c:strRef>
          </c:cat>
          <c:val>
            <c:numRef>
              <c:f>Tabelle1!$C$2:$C$15</c:f>
              <c:numCache>
                <c:formatCode>General</c:formatCode>
                <c:ptCount val="14"/>
                <c:pt idx="0">
                  <c:v>80</c:v>
                </c:pt>
                <c:pt idx="1">
                  <c:v>140</c:v>
                </c:pt>
                <c:pt idx="4">
                  <c:v>30</c:v>
                </c:pt>
                <c:pt idx="5">
                  <c:v>17</c:v>
                </c:pt>
                <c:pt idx="13">
                  <c:v>20</c:v>
                </c:pt>
              </c:numCache>
            </c:numRef>
          </c:val>
          <c:extLst>
            <c:ext xmlns:c16="http://schemas.microsoft.com/office/drawing/2014/chart" uri="{C3380CC4-5D6E-409C-BE32-E72D297353CC}">
              <c16:uniqueId val="{00000001-FFCC-4532-9184-840577756165}"/>
            </c:ext>
          </c:extLst>
        </c:ser>
        <c:dLbls>
          <c:showLegendKey val="0"/>
          <c:showVal val="0"/>
          <c:showCatName val="0"/>
          <c:showSerName val="0"/>
          <c:showPercent val="0"/>
          <c:showBubbleSize val="0"/>
        </c:dLbls>
        <c:gapWidth val="150"/>
        <c:overlap val="100"/>
        <c:axId val="473875008"/>
        <c:axId val="473877888"/>
      </c:barChart>
      <c:catAx>
        <c:axId val="4738750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73877888"/>
        <c:crosses val="autoZero"/>
        <c:auto val="1"/>
        <c:lblAlgn val="ctr"/>
        <c:lblOffset val="100"/>
        <c:noMultiLvlLbl val="0"/>
      </c:catAx>
      <c:valAx>
        <c:axId val="4738778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4738750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withinLinear" id="16">
  <a:schemeClr val="accent3"/>
</cs:colorStyle>
</file>

<file path=ppt/charts/colors3.xml><?xml version="1.0" encoding="utf-8"?>
<cs:colorStyle xmlns:cs="http://schemas.microsoft.com/office/drawing/2012/chartStyle" xmlns:a="http://schemas.openxmlformats.org/drawingml/2006/main" meth="withinLinear" id="14">
  <a:schemeClr val="accent1"/>
</cs:colorStyle>
</file>

<file path=ppt/charts/colors4.xml><?xml version="1.0" encoding="utf-8"?>
<cs:colorStyle xmlns:cs="http://schemas.microsoft.com/office/drawing/2012/chartStyle" xmlns:a="http://schemas.openxmlformats.org/drawingml/2006/main" meth="withinLinear" id="16">
  <a:schemeClr val="accent3"/>
</cs:colorStyle>
</file>

<file path=ppt/charts/colors5.xml><?xml version="1.0" encoding="utf-8"?>
<cs:colorStyle xmlns:cs="http://schemas.microsoft.com/office/drawing/2012/chartStyle" xmlns:a="http://schemas.openxmlformats.org/drawingml/2006/main" meth="withinLinear" id="14">
  <a:schemeClr val="accent1"/>
</cs:colorStyle>
</file>

<file path=ppt/charts/colors6.xml><?xml version="1.0" encoding="utf-8"?>
<cs:colorStyle xmlns:cs="http://schemas.microsoft.com/office/drawing/2012/chartStyle" xmlns:a="http://schemas.openxmlformats.org/drawingml/2006/main" meth="withinLinear" id="16">
  <a:schemeClr val="accent3"/>
</cs:colorStyle>
</file>

<file path=ppt/charts/colors7.xml><?xml version="1.0" encoding="utf-8"?>
<cs:colorStyle xmlns:cs="http://schemas.microsoft.com/office/drawing/2012/chartStyle" xmlns:a="http://schemas.openxmlformats.org/drawingml/2006/main" meth="withinLinear" id="14">
  <a:schemeClr val="accent1"/>
</cs:colorStyle>
</file>

<file path=ppt/charts/colors8.xml><?xml version="1.0" encoding="utf-8"?>
<cs:colorStyle xmlns:cs="http://schemas.microsoft.com/office/drawing/2012/chartStyle" xmlns:a="http://schemas.openxmlformats.org/drawingml/2006/main" meth="withinLinear" id="14">
  <a:schemeClr val="accent1"/>
</cs:colorStyle>
</file>

<file path=ppt/charts/colors9.xml><?xml version="1.0" encoding="utf-8"?>
<cs:colorStyle xmlns:cs="http://schemas.microsoft.com/office/drawing/2012/chartStyle" xmlns:a="http://schemas.openxmlformats.org/drawingml/2006/main" meth="withinLinear" id="14">
  <a:schemeClr val="accent1"/>
</cs:colorStyle>
</file>

<file path=ppt/charts/colors10.xml><?xml version="1.0" encoding="utf-8"?>
<cs:colorStyle xmlns:cs="http://schemas.microsoft.com/office/drawing/2012/chartStyle" xmlns:a="http://schemas.openxmlformats.org/drawingml/2006/main" meth="withinLinear" id="14">
  <a:schemeClr val="accent1"/>
</cs:colorStyle>
</file>

<file path=ppt/charts/colors11.xml><?xml version="1.0" encoding="utf-8"?>
<cs:colorStyle xmlns:cs="http://schemas.microsoft.com/office/drawing/2012/chartStyle" xmlns:a="http://schemas.openxmlformats.org/drawingml/2006/main" meth="withinLinear" id="14">
  <a:schemeClr val="accent1"/>
</cs:colorStyle>
</file>

<file path=ppt/charts/colors12.xml><?xml version="1.0" encoding="utf-8"?>
<cs:colorStyle xmlns:cs="http://schemas.microsoft.com/office/drawing/2012/chartStyle" xmlns:a="http://schemas.openxmlformats.org/drawingml/2006/main" meth="withinLinear" id="14">
  <a:schemeClr val="accent1"/>
</cs:colorStyle>
</file>

<file path=ppt/charts/colors13.xml><?xml version="1.0" encoding="utf-8"?>
<cs:colorStyle xmlns:cs="http://schemas.microsoft.com/office/drawing/2012/chartStyle" xmlns:a="http://schemas.openxmlformats.org/drawingml/2006/main" meth="withinLinear" id="14">
  <a:schemeClr val="accent1"/>
</cs:colorStyle>
</file>

<file path=ppt/charts/colors14.xml><?xml version="1.0" encoding="utf-8"?>
<cs:colorStyle xmlns:cs="http://schemas.microsoft.com/office/drawing/2012/chartStyle" xmlns:a="http://schemas.openxmlformats.org/drawingml/2006/main" meth="withinLinear" id="16">
  <a:schemeClr val="accent3"/>
</cs:colorStyle>
</file>

<file path=ppt/charts/colors15.xml><?xml version="1.0" encoding="utf-8"?>
<cs:colorStyle xmlns:cs="http://schemas.microsoft.com/office/drawing/2012/chartStyle" xmlns:a="http://schemas.openxmlformats.org/drawingml/2006/main" meth="withinLinear" id="14">
  <a:schemeClr val="accent1"/>
</cs:colorStyle>
</file>

<file path=ppt/charts/colors16.xml><?xml version="1.0" encoding="utf-8"?>
<cs:colorStyle xmlns:cs="http://schemas.microsoft.com/office/drawing/2012/chartStyle" xmlns:a="http://schemas.openxmlformats.org/drawingml/2006/main" meth="withinLinear" id="14">
  <a:schemeClr val="accent1"/>
</cs:colorStyle>
</file>

<file path=ppt/charts/colors17.xml><?xml version="1.0" encoding="utf-8"?>
<cs:colorStyle xmlns:cs="http://schemas.microsoft.com/office/drawing/2012/chartStyle" xmlns:a="http://schemas.openxmlformats.org/drawingml/2006/main" meth="withinLinear" id="14">
  <a:schemeClr val="accent1"/>
</cs:colorStyle>
</file>

<file path=ppt/charts/colors18.xml><?xml version="1.0" encoding="utf-8"?>
<cs:colorStyle xmlns:cs="http://schemas.microsoft.com/office/drawing/2012/chartStyle" xmlns:a="http://schemas.openxmlformats.org/drawingml/2006/main" meth="withinLinear" id="14">
  <a:schemeClr val="accent1"/>
</cs:colorStyle>
</file>

<file path=ppt/charts/colors19.xml><?xml version="1.0" encoding="utf-8"?>
<cs:colorStyle xmlns:cs="http://schemas.microsoft.com/office/drawing/2012/chartStyle" xmlns:a="http://schemas.openxmlformats.org/drawingml/2006/main" meth="withinLinear" id="14">
  <a:schemeClr val="accent1"/>
</cs:colorStyle>
</file>

<file path=ppt/charts/colors20.xml><?xml version="1.0" encoding="utf-8"?>
<cs:colorStyle xmlns:cs="http://schemas.microsoft.com/office/drawing/2012/chartStyle" xmlns:a="http://schemas.openxmlformats.org/drawingml/2006/main" meth="withinLinear" id="14">
  <a:schemeClr val="accent1"/>
</cs:colorStyle>
</file>

<file path=ppt/charts/colors21.xml><?xml version="1.0" encoding="utf-8"?>
<cs:colorStyle xmlns:cs="http://schemas.microsoft.com/office/drawing/2012/chartStyle" xmlns:a="http://schemas.openxmlformats.org/drawingml/2006/main" meth="withinLinear" id="14">
  <a:schemeClr val="accent1"/>
</cs:colorStyle>
</file>

<file path=ppt/charts/colors22.xml><?xml version="1.0" encoding="utf-8"?>
<cs:colorStyle xmlns:cs="http://schemas.microsoft.com/office/drawing/2012/chartStyle" xmlns:a="http://schemas.openxmlformats.org/drawingml/2006/main" meth="withinLinear" id="14">
  <a:schemeClr val="accent1"/>
</cs:colorStyle>
</file>

<file path=ppt/charts/colors23.xml><?xml version="1.0" encoding="utf-8"?>
<cs:colorStyle xmlns:cs="http://schemas.microsoft.com/office/drawing/2012/chartStyle" xmlns:a="http://schemas.openxmlformats.org/drawingml/2006/main" meth="withinLinear" id="14">
  <a:schemeClr val="accent1"/>
</cs:colorStyle>
</file>

<file path=ppt/charts/colors24.xml><?xml version="1.0" encoding="utf-8"?>
<cs:colorStyle xmlns:cs="http://schemas.microsoft.com/office/drawing/2012/chartStyle" xmlns:a="http://schemas.openxmlformats.org/drawingml/2006/main" meth="withinLinear" id="14">
  <a:schemeClr val="accent1"/>
</cs:colorStyle>
</file>

<file path=ppt/charts/colors25.xml><?xml version="1.0" encoding="utf-8"?>
<cs:colorStyle xmlns:cs="http://schemas.microsoft.com/office/drawing/2012/chartStyle" xmlns:a="http://schemas.openxmlformats.org/drawingml/2006/main" meth="withinLinear" id="14">
  <a:schemeClr val="accent1"/>
</cs:colorStyle>
</file>

<file path=ppt/charts/colors26.xml><?xml version="1.0" encoding="utf-8"?>
<cs:colorStyle xmlns:cs="http://schemas.microsoft.com/office/drawing/2012/chartStyle" xmlns:a="http://schemas.openxmlformats.org/drawingml/2006/main" meth="withinLinear" id="14">
  <a:schemeClr val="accent1"/>
</cs:colorStyle>
</file>

<file path=ppt/charts/colors27.xml><?xml version="1.0" encoding="utf-8"?>
<cs:colorStyle xmlns:cs="http://schemas.microsoft.com/office/drawing/2012/chartStyle" xmlns:a="http://schemas.openxmlformats.org/drawingml/2006/main" meth="withinLinear" id="14">
  <a:schemeClr val="accent1"/>
</cs:colorStyle>
</file>

<file path=ppt/charts/colors28.xml><?xml version="1.0" encoding="utf-8"?>
<cs:colorStyle xmlns:cs="http://schemas.microsoft.com/office/drawing/2012/chartStyle" xmlns:a="http://schemas.openxmlformats.org/drawingml/2006/main" meth="withinLinear" id="14">
  <a:schemeClr val="accent1"/>
</cs:colorStyle>
</file>

<file path=ppt/charts/colors29.xml><?xml version="1.0" encoding="utf-8"?>
<cs:colorStyle xmlns:cs="http://schemas.microsoft.com/office/drawing/2012/chartStyle" xmlns:a="http://schemas.openxmlformats.org/drawingml/2006/main" meth="withinLinear" id="14">
  <a:schemeClr val="accent1"/>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406">
  <cs:axisTitle>
    <cs:lnRef idx="0"/>
    <cs:fillRef idx="0"/>
    <cs:effectRef idx="0"/>
    <cs:fontRef idx="minor">
      <a:schemeClr val="tx1">
        <a:lumMod val="65000"/>
        <a:lumOff val="35000"/>
      </a:schemeClr>
    </cs:fontRef>
    <cs:defRPr sz="1197"/>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cs:chartArea>
  <cs:dataLabel>
    <cs:lnRef idx="0"/>
    <cs:fillRef idx="0"/>
    <cs:effectRef idx="0"/>
    <cs:fontRef idx="minor">
      <a:schemeClr val="tx1">
        <a:lumMod val="65000"/>
        <a:lumOff val="35000"/>
      </a:schemeClr>
    </cs:fontRef>
    <cs:defRPr sz="1197"/>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solidFill>
      <a:ln>
        <a:solidFill>
          <a:schemeClr val="phClr"/>
        </a:solidFill>
      </a:ln>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862"/>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cs:valueAxis>
  <cs:wall>
    <cs:lnRef idx="0"/>
    <cs:fillRef idx="0"/>
    <cs:effectRef idx="0"/>
    <cs:fontRef idx="minor">
      <a:schemeClr val="tx1"/>
    </cs:fontRef>
  </cs:wall>
</cs:chartStyle>
</file>

<file path=ppt/charts/style1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476672" y="229394"/>
            <a:ext cx="4320480" cy="310159"/>
          </a:xfrm>
          <a:prstGeom prst="rect">
            <a:avLst/>
          </a:prstGeom>
        </p:spPr>
        <p:txBody>
          <a:bodyPr vert="horz" lIns="0" tIns="0" rIns="0" bIns="0" rtlCol="0"/>
          <a:lstStyle>
            <a:lvl1pPr algn="l">
              <a:defRPr sz="1200"/>
            </a:lvl1pPr>
          </a:lstStyle>
          <a:p>
            <a:endParaRPr lang="de-CH" sz="1000"/>
          </a:p>
        </p:txBody>
      </p:sp>
      <p:sp>
        <p:nvSpPr>
          <p:cNvPr id="3" name="Datumsplatzhalter 2"/>
          <p:cNvSpPr>
            <a:spLocks noGrp="1"/>
          </p:cNvSpPr>
          <p:nvPr>
            <p:ph type="dt" sz="quarter" idx="1"/>
          </p:nvPr>
        </p:nvSpPr>
        <p:spPr>
          <a:xfrm>
            <a:off x="5137720" y="229394"/>
            <a:ext cx="1243608" cy="310159"/>
          </a:xfrm>
          <a:prstGeom prst="rect">
            <a:avLst/>
          </a:prstGeom>
        </p:spPr>
        <p:txBody>
          <a:bodyPr vert="horz" lIns="0" tIns="0" rIns="0" bIns="0" rtlCol="0"/>
          <a:lstStyle>
            <a:lvl1pPr algn="r">
              <a:defRPr sz="1200"/>
            </a:lvl1pPr>
          </a:lstStyle>
          <a:p>
            <a:fld id="{D3AD8FE0-DA8D-4E18-B8A1-7AC4274A977A}" type="datetimeFigureOut">
              <a:rPr lang="de-CH" sz="1050" smtClean="0"/>
              <a:t>30.03.2026</a:t>
            </a:fld>
            <a:endParaRPr lang="de-CH" sz="1050"/>
          </a:p>
        </p:txBody>
      </p:sp>
      <p:sp>
        <p:nvSpPr>
          <p:cNvPr id="4" name="Fußzeilenplatzhalter 3"/>
          <p:cNvSpPr>
            <a:spLocks noGrp="1"/>
          </p:cNvSpPr>
          <p:nvPr>
            <p:ph type="ftr" sz="quarter" idx="2"/>
          </p:nvPr>
        </p:nvSpPr>
        <p:spPr>
          <a:xfrm>
            <a:off x="476672" y="8489143"/>
            <a:ext cx="4320480" cy="331331"/>
          </a:xfrm>
          <a:prstGeom prst="rect">
            <a:avLst/>
          </a:prstGeom>
        </p:spPr>
        <p:txBody>
          <a:bodyPr vert="horz" lIns="0" tIns="0" rIns="0" bIns="0" rtlCol="0" anchor="b"/>
          <a:lstStyle>
            <a:lvl1pPr algn="l">
              <a:defRPr sz="1200"/>
            </a:lvl1pPr>
          </a:lstStyle>
          <a:p>
            <a:endParaRPr lang="de-CH" sz="1000"/>
          </a:p>
        </p:txBody>
      </p:sp>
      <p:sp>
        <p:nvSpPr>
          <p:cNvPr id="5" name="Foliennummernplatzhalter 4"/>
          <p:cNvSpPr>
            <a:spLocks noGrp="1"/>
          </p:cNvSpPr>
          <p:nvPr>
            <p:ph type="sldNum" sz="quarter" idx="3"/>
          </p:nvPr>
        </p:nvSpPr>
        <p:spPr>
          <a:xfrm>
            <a:off x="5137720" y="8489145"/>
            <a:ext cx="1243608" cy="331329"/>
          </a:xfrm>
          <a:prstGeom prst="rect">
            <a:avLst/>
          </a:prstGeom>
        </p:spPr>
        <p:txBody>
          <a:bodyPr vert="horz" lIns="0" tIns="0" rIns="0" bIns="0" rtlCol="0" anchor="b"/>
          <a:lstStyle>
            <a:lvl1pPr algn="r">
              <a:defRPr sz="1200"/>
            </a:lvl1pPr>
          </a:lstStyle>
          <a:p>
            <a:fld id="{2CEDAA2C-602C-494B-9BFF-F0D7FF14E319}" type="slidenum">
              <a:rPr lang="de-CH" sz="1000" smtClean="0"/>
              <a:t>‹#›</a:t>
            </a:fld>
            <a:endParaRPr lang="de-CH" sz="1000"/>
          </a:p>
        </p:txBody>
      </p:sp>
    </p:spTree>
    <p:extLst>
      <p:ext uri="{BB962C8B-B14F-4D97-AF65-F5344CB8AC3E}">
        <p14:creationId xmlns:p14="http://schemas.microsoft.com/office/powerpoint/2010/main" val="16250026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620688" y="229394"/>
            <a:ext cx="4032448" cy="310158"/>
          </a:xfrm>
          <a:prstGeom prst="rect">
            <a:avLst/>
          </a:prstGeom>
        </p:spPr>
        <p:txBody>
          <a:bodyPr vert="horz" lIns="0" tIns="0" rIns="0" bIns="0" rtlCol="0"/>
          <a:lstStyle>
            <a:lvl1pPr algn="l">
              <a:defRPr sz="1000"/>
            </a:lvl1pPr>
          </a:lstStyle>
          <a:p>
            <a:endParaRPr lang="de-CH"/>
          </a:p>
        </p:txBody>
      </p:sp>
      <p:sp>
        <p:nvSpPr>
          <p:cNvPr id="3" name="Datumsplatzhalter 2"/>
          <p:cNvSpPr>
            <a:spLocks noGrp="1"/>
          </p:cNvSpPr>
          <p:nvPr>
            <p:ph type="dt" idx="1"/>
          </p:nvPr>
        </p:nvSpPr>
        <p:spPr>
          <a:xfrm>
            <a:off x="4869160" y="229394"/>
            <a:ext cx="1368152" cy="310158"/>
          </a:xfrm>
          <a:prstGeom prst="rect">
            <a:avLst/>
          </a:prstGeom>
        </p:spPr>
        <p:txBody>
          <a:bodyPr vert="horz" lIns="0" tIns="0" rIns="0" bIns="0" rtlCol="0"/>
          <a:lstStyle>
            <a:lvl1pPr algn="r">
              <a:defRPr sz="1000"/>
            </a:lvl1pPr>
          </a:lstStyle>
          <a:p>
            <a:fld id="{67103740-C717-4353-A962-7DFFEF2467DB}" type="datetimeFigureOut">
              <a:rPr lang="de-CH" smtClean="0"/>
              <a:pPr/>
              <a:t>30.03.2026</a:t>
            </a:fld>
            <a:endParaRPr lang="de-CH"/>
          </a:p>
        </p:txBody>
      </p:sp>
      <p:sp>
        <p:nvSpPr>
          <p:cNvPr id="4" name="Folienbildplatzhalter 3"/>
          <p:cNvSpPr>
            <a:spLocks noGrp="1" noRot="1" noChangeAspect="1"/>
          </p:cNvSpPr>
          <p:nvPr>
            <p:ph type="sldImg" idx="2"/>
          </p:nvPr>
        </p:nvSpPr>
        <p:spPr>
          <a:xfrm>
            <a:off x="-222250" y="628650"/>
            <a:ext cx="7265988" cy="4087813"/>
          </a:xfrm>
          <a:prstGeom prst="rect">
            <a:avLst/>
          </a:prstGeom>
          <a:noFill/>
          <a:ln w="12700">
            <a:solidFill>
              <a:prstClr val="black"/>
            </a:solidFill>
          </a:ln>
        </p:spPr>
        <p:txBody>
          <a:bodyPr vert="horz" lIns="91440" tIns="45720" rIns="91440" bIns="45720" rtlCol="0" anchor="ctr"/>
          <a:lstStyle/>
          <a:p>
            <a:endParaRPr lang="de-CH"/>
          </a:p>
        </p:txBody>
      </p:sp>
      <p:sp>
        <p:nvSpPr>
          <p:cNvPr id="5" name="Notizenplatzhalter 4"/>
          <p:cNvSpPr>
            <a:spLocks noGrp="1"/>
          </p:cNvSpPr>
          <p:nvPr>
            <p:ph type="body" sz="quarter" idx="3"/>
          </p:nvPr>
        </p:nvSpPr>
        <p:spPr>
          <a:xfrm>
            <a:off x="685800" y="4885878"/>
            <a:ext cx="5449821" cy="3502546"/>
          </a:xfrm>
          <a:prstGeom prst="rect">
            <a:avLst/>
          </a:prstGeom>
        </p:spPr>
        <p:txBody>
          <a:bodyPr vert="horz" lIns="0" tIns="0" rIns="0" bIns="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6" name="Fußzeilenplatzhalter 5"/>
          <p:cNvSpPr>
            <a:spLocks noGrp="1"/>
          </p:cNvSpPr>
          <p:nvPr>
            <p:ph type="ftr" sz="quarter" idx="4"/>
          </p:nvPr>
        </p:nvSpPr>
        <p:spPr>
          <a:xfrm>
            <a:off x="620688" y="8460433"/>
            <a:ext cx="4032448" cy="342950"/>
          </a:xfrm>
          <a:prstGeom prst="rect">
            <a:avLst/>
          </a:prstGeom>
        </p:spPr>
        <p:txBody>
          <a:bodyPr vert="horz" lIns="0" tIns="0" rIns="0" bIns="0" rtlCol="0" anchor="b"/>
          <a:lstStyle>
            <a:lvl1pPr algn="l">
              <a:defRPr sz="1000"/>
            </a:lvl1pPr>
          </a:lstStyle>
          <a:p>
            <a:endParaRPr lang="de-CH"/>
          </a:p>
        </p:txBody>
      </p:sp>
      <p:sp>
        <p:nvSpPr>
          <p:cNvPr id="7" name="Foliennummernplatzhalter 6"/>
          <p:cNvSpPr>
            <a:spLocks noGrp="1"/>
          </p:cNvSpPr>
          <p:nvPr>
            <p:ph type="sldNum" sz="quarter" idx="5"/>
          </p:nvPr>
        </p:nvSpPr>
        <p:spPr>
          <a:xfrm>
            <a:off x="4869160" y="8460432"/>
            <a:ext cx="1368152" cy="342951"/>
          </a:xfrm>
          <a:prstGeom prst="rect">
            <a:avLst/>
          </a:prstGeom>
        </p:spPr>
        <p:txBody>
          <a:bodyPr vert="horz" lIns="0" tIns="0" rIns="0" bIns="0" rtlCol="0" anchor="b"/>
          <a:lstStyle>
            <a:lvl1pPr algn="r">
              <a:defRPr sz="1000"/>
            </a:lvl1pPr>
          </a:lstStyle>
          <a:p>
            <a:fld id="{3A493298-6094-4361-B311-891E531296F6}" type="slidenum">
              <a:rPr lang="de-CH" smtClean="0"/>
              <a:pPr/>
              <a:t>‹#›</a:t>
            </a:fld>
            <a:endParaRPr lang="de-CH"/>
          </a:p>
        </p:txBody>
      </p:sp>
    </p:spTree>
    <p:extLst>
      <p:ext uri="{BB962C8B-B14F-4D97-AF65-F5344CB8AC3E}">
        <p14:creationId xmlns:p14="http://schemas.microsoft.com/office/powerpoint/2010/main" val="31170970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FontTx/>
              <a:buNone/>
            </a:pPr>
            <a:r>
              <a:rPr lang="de-CH"/>
              <a:t>Bei Gruppenangeboten gab es eine Verzweigung. Wenn man keine Gruppenangebote anbietet, erübrigen sich die Fragen zu diesem Thema.</a:t>
            </a:r>
          </a:p>
        </p:txBody>
      </p:sp>
      <p:sp>
        <p:nvSpPr>
          <p:cNvPr id="4" name="Foliennummernplatzhalter 3"/>
          <p:cNvSpPr>
            <a:spLocks noGrp="1"/>
          </p:cNvSpPr>
          <p:nvPr>
            <p:ph type="sldNum" sz="quarter" idx="5"/>
          </p:nvPr>
        </p:nvSpPr>
        <p:spPr/>
        <p:txBody>
          <a:bodyPr/>
          <a:lstStyle/>
          <a:p>
            <a:fld id="{3A493298-6094-4361-B311-891E531296F6}" type="slidenum">
              <a:rPr lang="de-CH" smtClean="0"/>
              <a:pPr/>
              <a:t>2</a:t>
            </a:fld>
            <a:endParaRPr lang="de-CH"/>
          </a:p>
        </p:txBody>
      </p:sp>
    </p:spTree>
    <p:extLst>
      <p:ext uri="{BB962C8B-B14F-4D97-AF65-F5344CB8AC3E}">
        <p14:creationId xmlns:p14="http://schemas.microsoft.com/office/powerpoint/2010/main" val="727594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b="1"/>
              <a:t>Reduktionen</a:t>
            </a:r>
          </a:p>
          <a:p>
            <a:r>
              <a:rPr lang="de-CH"/>
              <a:t>Bei 9 Pärken sind zweistündige Angebote kostenlos für Schulen im Parkperimeter.</a:t>
            </a:r>
          </a:p>
          <a:p>
            <a:r>
              <a:rPr lang="de-CH"/>
              <a:t>ELA und NPS haben dieses Format nur für Schulen im Parkperimeter.</a:t>
            </a:r>
          </a:p>
          <a:p>
            <a:r>
              <a:rPr lang="de-CH"/>
              <a:t>4 Pärke haben eine Reduktion von CHF 30-50.-</a:t>
            </a:r>
          </a:p>
        </p:txBody>
      </p:sp>
      <p:sp>
        <p:nvSpPr>
          <p:cNvPr id="4" name="Foliennummernplatzhalter 3"/>
          <p:cNvSpPr>
            <a:spLocks noGrp="1"/>
          </p:cNvSpPr>
          <p:nvPr>
            <p:ph type="sldNum" sz="quarter" idx="5"/>
          </p:nvPr>
        </p:nvSpPr>
        <p:spPr/>
        <p:txBody>
          <a:bodyPr/>
          <a:lstStyle/>
          <a:p>
            <a:fld id="{3A493298-6094-4361-B311-891E531296F6}" type="slidenum">
              <a:rPr lang="de-CH" smtClean="0"/>
              <a:pPr/>
              <a:t>5</a:t>
            </a:fld>
            <a:endParaRPr lang="de-CH"/>
          </a:p>
        </p:txBody>
      </p:sp>
    </p:spTree>
    <p:extLst>
      <p:ext uri="{BB962C8B-B14F-4D97-AF65-F5344CB8AC3E}">
        <p14:creationId xmlns:p14="http://schemas.microsoft.com/office/powerpoint/2010/main" val="2015430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LPB hat Preis pro </a:t>
            </a:r>
            <a:r>
              <a:rPr lang="de-CH" err="1"/>
              <a:t>SuS</a:t>
            </a:r>
            <a:r>
              <a:rPr lang="de-CH"/>
              <a:t> (5.-), maximale Gruppengrösse 12 Kinder</a:t>
            </a:r>
          </a:p>
          <a:p>
            <a:endParaRPr lang="de-CH"/>
          </a:p>
          <a:p>
            <a:r>
              <a:rPr lang="de-CH" b="1"/>
              <a:t>Reduktionen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CH"/>
              <a:t>Bei 9 Pärken sind halbtägige Angebote kostenlos für Schulen im Parkperimeter.</a:t>
            </a:r>
          </a:p>
          <a:p>
            <a:r>
              <a:rPr lang="de-CH"/>
              <a:t>PVT und NPS haben dieses Format nur für Schulen im Parkperimeter.</a:t>
            </a:r>
          </a:p>
          <a:p>
            <a:r>
              <a:rPr lang="de-CH"/>
              <a:t>8 Pärke haben Reduktionen von CHF 40-60.-, oder halbem Preis</a:t>
            </a:r>
          </a:p>
        </p:txBody>
      </p:sp>
      <p:sp>
        <p:nvSpPr>
          <p:cNvPr id="4" name="Foliennummernplatzhalter 3"/>
          <p:cNvSpPr>
            <a:spLocks noGrp="1"/>
          </p:cNvSpPr>
          <p:nvPr>
            <p:ph type="sldNum" sz="quarter" idx="5"/>
          </p:nvPr>
        </p:nvSpPr>
        <p:spPr/>
        <p:txBody>
          <a:bodyPr/>
          <a:lstStyle/>
          <a:p>
            <a:fld id="{3A493298-6094-4361-B311-891E531296F6}" type="slidenum">
              <a:rPr lang="de-CH" smtClean="0"/>
              <a:pPr/>
              <a:t>6</a:t>
            </a:fld>
            <a:endParaRPr lang="de-CH"/>
          </a:p>
        </p:txBody>
      </p:sp>
    </p:spTree>
    <p:extLst>
      <p:ext uri="{BB962C8B-B14F-4D97-AF65-F5344CB8AC3E}">
        <p14:creationId xmlns:p14="http://schemas.microsoft.com/office/powerpoint/2010/main" val="11315794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LPB hat Preis pro </a:t>
            </a:r>
            <a:r>
              <a:rPr lang="de-CH" err="1"/>
              <a:t>SuS</a:t>
            </a:r>
            <a:r>
              <a:rPr lang="de-CH"/>
              <a:t> (10.-), maximale Gruppengrösse 12 Kinder</a:t>
            </a:r>
          </a:p>
          <a:p>
            <a:endParaRPr lang="de-CH"/>
          </a:p>
          <a:p>
            <a:r>
              <a:rPr lang="de-CH" b="1"/>
              <a:t>Reduktionen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CH"/>
              <a:t>Bei 7 Pärken sind ganztägige Angebote kostenlos für Schulklassen im Parkperimeter.</a:t>
            </a:r>
          </a:p>
          <a:p>
            <a:r>
              <a:rPr lang="de-CH"/>
              <a:t>PVT hat dieses Format nur für Schulen im Parkperimeter.</a:t>
            </a:r>
          </a:p>
          <a:p>
            <a:endParaRPr lang="de-CH"/>
          </a:p>
          <a:p>
            <a:r>
              <a:rPr lang="de-CH"/>
              <a:t>8 Pärke haben Reduktionen zwischen CHF 10-100.-, oder halbem Preis</a:t>
            </a:r>
          </a:p>
          <a:p>
            <a:endParaRPr lang="de-CH"/>
          </a:p>
        </p:txBody>
      </p:sp>
      <p:sp>
        <p:nvSpPr>
          <p:cNvPr id="4" name="Foliennummernplatzhalter 3"/>
          <p:cNvSpPr>
            <a:spLocks noGrp="1"/>
          </p:cNvSpPr>
          <p:nvPr>
            <p:ph type="sldNum" sz="quarter" idx="5"/>
          </p:nvPr>
        </p:nvSpPr>
        <p:spPr/>
        <p:txBody>
          <a:bodyPr/>
          <a:lstStyle/>
          <a:p>
            <a:fld id="{3A493298-6094-4361-B311-891E531296F6}" type="slidenum">
              <a:rPr lang="de-CH" smtClean="0"/>
              <a:pPr/>
              <a:t>7</a:t>
            </a:fld>
            <a:endParaRPr lang="de-CH"/>
          </a:p>
        </p:txBody>
      </p:sp>
    </p:spTree>
    <p:extLst>
      <p:ext uri="{BB962C8B-B14F-4D97-AF65-F5344CB8AC3E}">
        <p14:creationId xmlns:p14="http://schemas.microsoft.com/office/powerpoint/2010/main" val="3042623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5"/>
          </p:nvPr>
        </p:nvSpPr>
        <p:spPr/>
        <p:txBody>
          <a:bodyPr/>
          <a:lstStyle/>
          <a:p>
            <a:fld id="{3A493298-6094-4361-B311-891E531296F6}" type="slidenum">
              <a:rPr lang="de-CH" smtClean="0"/>
              <a:pPr/>
              <a:t>12</a:t>
            </a:fld>
            <a:endParaRPr lang="de-CH"/>
          </a:p>
        </p:txBody>
      </p:sp>
    </p:spTree>
    <p:extLst>
      <p:ext uri="{BB962C8B-B14F-4D97-AF65-F5344CB8AC3E}">
        <p14:creationId xmlns:p14="http://schemas.microsoft.com/office/powerpoint/2010/main" val="4135931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NPS hat bei Tagesangeboten keine Angaben gemacht =&gt; nur 13 Antworten</a:t>
            </a:r>
          </a:p>
        </p:txBody>
      </p:sp>
      <p:sp>
        <p:nvSpPr>
          <p:cNvPr id="4" name="Foliennummernplatzhalter 3"/>
          <p:cNvSpPr>
            <a:spLocks noGrp="1"/>
          </p:cNvSpPr>
          <p:nvPr>
            <p:ph type="sldNum" sz="quarter" idx="5"/>
          </p:nvPr>
        </p:nvSpPr>
        <p:spPr/>
        <p:txBody>
          <a:bodyPr/>
          <a:lstStyle/>
          <a:p>
            <a:fld id="{3A493298-6094-4361-B311-891E531296F6}" type="slidenum">
              <a:rPr lang="de-CH" smtClean="0"/>
              <a:pPr/>
              <a:t>13</a:t>
            </a:fld>
            <a:endParaRPr lang="de-CH"/>
          </a:p>
        </p:txBody>
      </p:sp>
    </p:spTree>
    <p:extLst>
      <p:ext uri="{BB962C8B-B14F-4D97-AF65-F5344CB8AC3E}">
        <p14:creationId xmlns:p14="http://schemas.microsoft.com/office/powerpoint/2010/main" val="463218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Durchschnitt </a:t>
            </a:r>
          </a:p>
          <a:p>
            <a:r>
              <a:rPr lang="de-CH"/>
              <a:t>Min. 5</a:t>
            </a:r>
          </a:p>
          <a:p>
            <a:r>
              <a:rPr lang="de-CH"/>
              <a:t>Max. 13</a:t>
            </a:r>
          </a:p>
          <a:p>
            <a:endParaRPr lang="de-CH"/>
          </a:p>
        </p:txBody>
      </p:sp>
      <p:sp>
        <p:nvSpPr>
          <p:cNvPr id="4" name="Foliennummernplatzhalter 3"/>
          <p:cNvSpPr>
            <a:spLocks noGrp="1"/>
          </p:cNvSpPr>
          <p:nvPr>
            <p:ph type="sldNum" sz="quarter" idx="5"/>
          </p:nvPr>
        </p:nvSpPr>
        <p:spPr/>
        <p:txBody>
          <a:bodyPr/>
          <a:lstStyle/>
          <a:p>
            <a:fld id="{3A493298-6094-4361-B311-891E531296F6}" type="slidenum">
              <a:rPr lang="de-CH" smtClean="0"/>
              <a:pPr/>
              <a:t>19</a:t>
            </a:fld>
            <a:endParaRPr lang="de-CH"/>
          </a:p>
        </p:txBody>
      </p:sp>
    </p:spTree>
    <p:extLst>
      <p:ext uri="{BB962C8B-B14F-4D97-AF65-F5344CB8AC3E}">
        <p14:creationId xmlns:p14="http://schemas.microsoft.com/office/powerpoint/2010/main" val="120623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Bei UBE nur öffentliche Exkursionen</a:t>
            </a:r>
          </a:p>
          <a:p>
            <a:r>
              <a:rPr lang="de-CH"/>
              <a:t>Andere Kurse werden nach individuellen Ansätzen entschädigt.</a:t>
            </a:r>
          </a:p>
        </p:txBody>
      </p:sp>
      <p:sp>
        <p:nvSpPr>
          <p:cNvPr id="4" name="Foliennummernplatzhalter 3"/>
          <p:cNvSpPr>
            <a:spLocks noGrp="1"/>
          </p:cNvSpPr>
          <p:nvPr>
            <p:ph type="sldNum" sz="quarter" idx="5"/>
          </p:nvPr>
        </p:nvSpPr>
        <p:spPr/>
        <p:txBody>
          <a:bodyPr/>
          <a:lstStyle/>
          <a:p>
            <a:fld id="{3A493298-6094-4361-B311-891E531296F6}" type="slidenum">
              <a:rPr lang="de-CH" smtClean="0"/>
              <a:pPr/>
              <a:t>22</a:t>
            </a:fld>
            <a:endParaRPr lang="de-CH"/>
          </a:p>
        </p:txBody>
      </p:sp>
    </p:spTree>
    <p:extLst>
      <p:ext uri="{BB962C8B-B14F-4D97-AF65-F5344CB8AC3E}">
        <p14:creationId xmlns:p14="http://schemas.microsoft.com/office/powerpoint/2010/main" val="2283638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5"/>
          </p:nvPr>
        </p:nvSpPr>
        <p:spPr/>
        <p:txBody>
          <a:bodyPr/>
          <a:lstStyle/>
          <a:p>
            <a:fld id="{3A493298-6094-4361-B311-891E531296F6}" type="slidenum">
              <a:rPr lang="de-CH" smtClean="0"/>
              <a:pPr/>
              <a:t>23</a:t>
            </a:fld>
            <a:endParaRPr lang="de-CH"/>
          </a:p>
        </p:txBody>
      </p:sp>
    </p:spTree>
    <p:extLst>
      <p:ext uri="{BB962C8B-B14F-4D97-AF65-F5344CB8AC3E}">
        <p14:creationId xmlns:p14="http://schemas.microsoft.com/office/powerpoint/2010/main" val="3300769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5"/>
          </p:nvPr>
        </p:nvSpPr>
        <p:spPr/>
        <p:txBody>
          <a:bodyPr/>
          <a:lstStyle/>
          <a:p>
            <a:fld id="{3A493298-6094-4361-B311-891E531296F6}" type="slidenum">
              <a:rPr lang="de-CH" smtClean="0"/>
              <a:pPr/>
              <a:t>33</a:t>
            </a:fld>
            <a:endParaRPr lang="de-CH"/>
          </a:p>
        </p:txBody>
      </p:sp>
    </p:spTree>
    <p:extLst>
      <p:ext uri="{BB962C8B-B14F-4D97-AF65-F5344CB8AC3E}">
        <p14:creationId xmlns:p14="http://schemas.microsoft.com/office/powerpoint/2010/main" val="938418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sz="1200" kern="1200">
                <a:solidFill>
                  <a:schemeClr val="tx1"/>
                </a:solidFill>
                <a:effectLst/>
                <a:latin typeface="+mn-lt"/>
                <a:ea typeface="+mn-ea"/>
                <a:cs typeface="+mn-cs"/>
              </a:rPr>
              <a:t>Ein Park versteht die Frage anders:</a:t>
            </a:r>
          </a:p>
          <a:p>
            <a:r>
              <a:rPr lang="de-CH" sz="1200" kern="1200">
                <a:solidFill>
                  <a:schemeClr val="tx1"/>
                </a:solidFill>
                <a:effectLst/>
                <a:latin typeface="+mn-lt"/>
                <a:ea typeface="+mn-ea"/>
                <a:cs typeface="+mn-cs"/>
              </a:rPr>
              <a:t>Was passiert, wenn der Park das Angebot absagt (Schlechtwetter usw.) =&gt; Guide zu 50% entschädigt</a:t>
            </a:r>
          </a:p>
          <a:p>
            <a:endParaRPr lang="de-CH" sz="1200" kern="1200">
              <a:solidFill>
                <a:schemeClr val="tx1"/>
              </a:solidFill>
              <a:effectLst/>
              <a:latin typeface="+mn-lt"/>
              <a:ea typeface="+mn-ea"/>
              <a:cs typeface="+mn-cs"/>
            </a:endParaRPr>
          </a:p>
          <a:p>
            <a:r>
              <a:rPr lang="de-CH" sz="1200" kern="1200">
                <a:solidFill>
                  <a:schemeClr val="tx1"/>
                </a:solidFill>
                <a:effectLst/>
                <a:latin typeface="+mn-lt"/>
                <a:ea typeface="+mn-ea"/>
                <a:cs typeface="+mn-cs"/>
              </a:rPr>
              <a:t>Zwei Pärke antworten aus Sicht des Guides: Was passiert, wenn der Guide das Angebot nicht durchführen kann (Krankheit usw.)</a:t>
            </a:r>
          </a:p>
          <a:p>
            <a:pPr marL="171450" lvl="0" indent="-171450">
              <a:buFontTx/>
              <a:buChar char="-"/>
            </a:pPr>
            <a:r>
              <a:rPr lang="de-CH" sz="1200" kern="1200">
                <a:solidFill>
                  <a:schemeClr val="tx1"/>
                </a:solidFill>
                <a:effectLst/>
                <a:latin typeface="+mn-lt"/>
                <a:ea typeface="+mn-ea"/>
                <a:cs typeface="+mn-cs"/>
              </a:rPr>
              <a:t>Guide sorgt für Stellvertretung, keine Entschädigung</a:t>
            </a:r>
          </a:p>
          <a:p>
            <a:pPr marL="0" lvl="0" indent="0">
              <a:buFontTx/>
              <a:buNone/>
            </a:pPr>
            <a:endParaRPr lang="de-CH" sz="1200" kern="1200">
              <a:solidFill>
                <a:schemeClr val="tx1"/>
              </a:solidFill>
              <a:effectLst/>
              <a:latin typeface="+mn-lt"/>
              <a:ea typeface="+mn-ea"/>
              <a:cs typeface="+mn-cs"/>
            </a:endParaRPr>
          </a:p>
          <a:p>
            <a:r>
              <a:rPr lang="de-CH" sz="1200" kern="1200">
                <a:solidFill>
                  <a:schemeClr val="tx1"/>
                </a:solidFill>
                <a:effectLst/>
                <a:latin typeface="+mn-lt"/>
                <a:ea typeface="+mn-ea"/>
                <a:cs typeface="+mn-cs"/>
              </a:rPr>
              <a:t>Weitere Kommentare: </a:t>
            </a:r>
          </a:p>
          <a:p>
            <a:pPr lvl="0"/>
            <a:r>
              <a:rPr lang="de-CH" sz="1200" kern="1200">
                <a:solidFill>
                  <a:schemeClr val="tx1"/>
                </a:solidFill>
                <a:effectLst/>
                <a:latin typeface="+mn-lt"/>
                <a:ea typeface="+mn-ea"/>
                <a:cs typeface="+mn-cs"/>
              </a:rPr>
              <a:t>Ausländische Gäste müssen im Voraus bezahlen, seit wir Guides bezahlen mussten, aber das Geld von den Gästen nicht bekommen haben.</a:t>
            </a:r>
            <a:br>
              <a:rPr lang="de-CH" sz="1200" kern="1200">
                <a:solidFill>
                  <a:schemeClr val="tx1"/>
                </a:solidFill>
                <a:effectLst/>
                <a:latin typeface="+mn-lt"/>
                <a:ea typeface="+mn-ea"/>
                <a:cs typeface="+mn-cs"/>
              </a:rPr>
            </a:br>
            <a:r>
              <a:rPr lang="de-CH" sz="1200" kern="1200">
                <a:solidFill>
                  <a:schemeClr val="tx1"/>
                </a:solidFill>
                <a:effectLst/>
                <a:latin typeface="+mn-lt"/>
                <a:ea typeface="+mn-ea"/>
                <a:cs typeface="+mn-cs"/>
              </a:rPr>
              <a:t>Bei den öffentlichen Exkursionen gibt es keine Storno-Regelung</a:t>
            </a:r>
          </a:p>
          <a:p>
            <a:pPr lvl="0"/>
            <a:r>
              <a:rPr lang="de-CH" sz="1200" kern="1200">
                <a:solidFill>
                  <a:schemeClr val="tx1"/>
                </a:solidFill>
                <a:effectLst/>
                <a:latin typeface="+mn-lt"/>
                <a:ea typeface="+mn-ea"/>
                <a:cs typeface="+mn-cs"/>
              </a:rPr>
              <a:t>Teilweise möchten die Schulen bei Regen die Exkursionen absagen - verschieben - wir schreiben immer auf, dass die Fachperson beim JPA entscheidet über eine Durchführung! Daher werden wir nun bald die AGB aus dem Tourismus für die Bildung anpassen und direkt bei der Buchung "unterzeichnen" lassen. </a:t>
            </a:r>
          </a:p>
          <a:p>
            <a:endParaRPr lang="de-CH"/>
          </a:p>
        </p:txBody>
      </p:sp>
      <p:sp>
        <p:nvSpPr>
          <p:cNvPr id="4" name="Foliennummernplatzhalter 3"/>
          <p:cNvSpPr>
            <a:spLocks noGrp="1"/>
          </p:cNvSpPr>
          <p:nvPr>
            <p:ph type="sldNum" sz="quarter" idx="5"/>
          </p:nvPr>
        </p:nvSpPr>
        <p:spPr/>
        <p:txBody>
          <a:bodyPr/>
          <a:lstStyle/>
          <a:p>
            <a:fld id="{3A493298-6094-4361-B311-891E531296F6}" type="slidenum">
              <a:rPr lang="de-CH" smtClean="0"/>
              <a:pPr/>
              <a:t>34</a:t>
            </a:fld>
            <a:endParaRPr lang="de-CH"/>
          </a:p>
        </p:txBody>
      </p:sp>
    </p:spTree>
    <p:extLst>
      <p:ext uri="{BB962C8B-B14F-4D97-AF65-F5344CB8AC3E}">
        <p14:creationId xmlns:p14="http://schemas.microsoft.com/office/powerpoint/2010/main" val="547071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Mittelwert der Pärke = 383.-</a:t>
            </a:r>
          </a:p>
        </p:txBody>
      </p:sp>
      <p:sp>
        <p:nvSpPr>
          <p:cNvPr id="4" name="Foliennummernplatzhalter 3"/>
          <p:cNvSpPr>
            <a:spLocks noGrp="1"/>
          </p:cNvSpPr>
          <p:nvPr>
            <p:ph type="sldNum" sz="quarter" idx="5"/>
          </p:nvPr>
        </p:nvSpPr>
        <p:spPr/>
        <p:txBody>
          <a:bodyPr/>
          <a:lstStyle/>
          <a:p>
            <a:fld id="{3A493298-6094-4361-B311-891E531296F6}" type="slidenum">
              <a:rPr lang="de-CH" smtClean="0"/>
              <a:pPr/>
              <a:t>37</a:t>
            </a:fld>
            <a:endParaRPr lang="de-CH"/>
          </a:p>
        </p:txBody>
      </p:sp>
    </p:spTree>
    <p:extLst>
      <p:ext uri="{BB962C8B-B14F-4D97-AF65-F5344CB8AC3E}">
        <p14:creationId xmlns:p14="http://schemas.microsoft.com/office/powerpoint/2010/main" val="277558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a:t>Tagesangebot für Individualgäste</a:t>
            </a:r>
          </a:p>
          <a:p>
            <a:r>
              <a:rPr lang="de-CH"/>
              <a:t>Mittelwert der Pärke (CHF 59.-) =&gt; weil WPZ und NPS </a:t>
            </a:r>
            <a:r>
              <a:rPr lang="de-CH" err="1"/>
              <a:t>einzlne</a:t>
            </a:r>
            <a:r>
              <a:rPr lang="de-CH"/>
              <a:t> teure Angebote haben…</a:t>
            </a:r>
          </a:p>
        </p:txBody>
      </p:sp>
      <p:sp>
        <p:nvSpPr>
          <p:cNvPr id="4" name="Foliennummernplatzhalter 3"/>
          <p:cNvSpPr>
            <a:spLocks noGrp="1"/>
          </p:cNvSpPr>
          <p:nvPr>
            <p:ph type="sldNum" sz="quarter" idx="5"/>
          </p:nvPr>
        </p:nvSpPr>
        <p:spPr/>
        <p:txBody>
          <a:bodyPr/>
          <a:lstStyle/>
          <a:p>
            <a:fld id="{3A493298-6094-4361-B311-891E531296F6}" type="slidenum">
              <a:rPr lang="de-CH" smtClean="0"/>
              <a:pPr/>
              <a:t>38</a:t>
            </a:fld>
            <a:endParaRPr lang="de-CH"/>
          </a:p>
        </p:txBody>
      </p:sp>
    </p:spTree>
    <p:extLst>
      <p:ext uri="{BB962C8B-B14F-4D97-AF65-F5344CB8AC3E}">
        <p14:creationId xmlns:p14="http://schemas.microsoft.com/office/powerpoint/2010/main" val="1015776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CH" sz="1200"/>
              <a:t>Es gibt viel zu viele Ausnahmen, «wenn – dann» usw.</a:t>
            </a:r>
          </a:p>
        </p:txBody>
      </p:sp>
      <p:sp>
        <p:nvSpPr>
          <p:cNvPr id="4" name="Foliennummernplatzhalter 3"/>
          <p:cNvSpPr>
            <a:spLocks noGrp="1"/>
          </p:cNvSpPr>
          <p:nvPr>
            <p:ph type="sldNum" sz="quarter" idx="5"/>
          </p:nvPr>
        </p:nvSpPr>
        <p:spPr/>
        <p:txBody>
          <a:bodyPr/>
          <a:lstStyle/>
          <a:p>
            <a:fld id="{3A493298-6094-4361-B311-891E531296F6}" type="slidenum">
              <a:rPr lang="de-CH" smtClean="0"/>
              <a:pPr/>
              <a:t>40</a:t>
            </a:fld>
            <a:endParaRPr lang="de-CH"/>
          </a:p>
        </p:txBody>
      </p:sp>
    </p:spTree>
    <p:extLst>
      <p:ext uri="{BB962C8B-B14F-4D97-AF65-F5344CB8AC3E}">
        <p14:creationId xmlns:p14="http://schemas.microsoft.com/office/powerpoint/2010/main" val="24490717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Font typeface="Symbol" panose="05050102010706020507" pitchFamily="18" charset="2"/>
              <a:buNone/>
            </a:pPr>
            <a:r>
              <a:rPr lang="de-CH"/>
              <a:t>Vermutungen:</a:t>
            </a:r>
          </a:p>
          <a:p>
            <a:pPr marL="171450" indent="-171450">
              <a:buFont typeface="Symbol" panose="05050102010706020507" pitchFamily="18" charset="2"/>
              <a:buChar char="Þ"/>
            </a:pPr>
            <a:r>
              <a:rPr lang="de-CH"/>
              <a:t>Abgesehen von den Gruppenangeboten sind Bildungsangebote oft nicht kostendeckend</a:t>
            </a:r>
          </a:p>
          <a:p>
            <a:pPr marL="171450" indent="-171450">
              <a:buFont typeface="Symbol" panose="05050102010706020507" pitchFamily="18" charset="2"/>
              <a:buChar char="Þ"/>
            </a:pPr>
            <a:r>
              <a:rPr lang="de-CH"/>
              <a:t>Bildung/Sensibilisierung ist für die meisten Pärke eine Investition…</a:t>
            </a:r>
          </a:p>
        </p:txBody>
      </p:sp>
      <p:sp>
        <p:nvSpPr>
          <p:cNvPr id="4" name="Foliennummernplatzhalter 3"/>
          <p:cNvSpPr>
            <a:spLocks noGrp="1"/>
          </p:cNvSpPr>
          <p:nvPr>
            <p:ph type="sldNum" sz="quarter" idx="5"/>
          </p:nvPr>
        </p:nvSpPr>
        <p:spPr/>
        <p:txBody>
          <a:bodyPr/>
          <a:lstStyle/>
          <a:p>
            <a:fld id="{3A493298-6094-4361-B311-891E531296F6}" type="slidenum">
              <a:rPr lang="de-CH" smtClean="0"/>
              <a:pPr/>
              <a:t>41</a:t>
            </a:fld>
            <a:endParaRPr lang="de-CH"/>
          </a:p>
        </p:txBody>
      </p:sp>
    </p:spTree>
    <p:extLst>
      <p:ext uri="{BB962C8B-B14F-4D97-AF65-F5344CB8AC3E}">
        <p14:creationId xmlns:p14="http://schemas.microsoft.com/office/powerpoint/2010/main" val="8982726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Pr>
        <a:solidFill>
          <a:schemeClr val="bg1">
            <a:lumMod val="85000"/>
          </a:schemeClr>
        </a:solidFill>
        <a:effectLst/>
      </p:bgPr>
    </p:bg>
    <p:spTree>
      <p:nvGrpSpPr>
        <p:cNvPr id="1" name=""/>
        <p:cNvGrpSpPr/>
        <p:nvPr/>
      </p:nvGrpSpPr>
      <p:grpSpPr>
        <a:xfrm>
          <a:off x="0" y="0"/>
          <a:ext cx="0" cy="0"/>
          <a:chOff x="0" y="0"/>
          <a:chExt cx="0" cy="0"/>
        </a:xfrm>
      </p:grpSpPr>
      <p:sp>
        <p:nvSpPr>
          <p:cNvPr id="16" name="Rechteck 15">
            <a:extLst>
              <a:ext uri="{FF2B5EF4-FFF2-40B4-BE49-F238E27FC236}">
                <a16:creationId xmlns:a16="http://schemas.microsoft.com/office/drawing/2014/main" id="{B92E9812-5EAE-4AB5-BD06-CC16E1FC5C6D}"/>
              </a:ext>
            </a:extLst>
          </p:cNvPr>
          <p:cNvSpPr/>
          <p:nvPr userDrawn="1"/>
        </p:nvSpPr>
        <p:spPr>
          <a:xfrm>
            <a:off x="0" y="6606000"/>
            <a:ext cx="12192000" cy="25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12" name="Rechteck 11">
            <a:extLst>
              <a:ext uri="{FF2B5EF4-FFF2-40B4-BE49-F238E27FC236}">
                <a16:creationId xmlns:a16="http://schemas.microsoft.com/office/drawing/2014/main" id="{B92E9812-5EAE-4AB5-BD06-CC16E1FC5C6D}"/>
              </a:ext>
            </a:extLst>
          </p:cNvPr>
          <p:cNvSpPr/>
          <p:nvPr userDrawn="1"/>
        </p:nvSpPr>
        <p:spPr>
          <a:xfrm>
            <a:off x="-528" y="0"/>
            <a:ext cx="12192528" cy="25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11" name="Rechteck 10">
            <a:extLst>
              <a:ext uri="{FF2B5EF4-FFF2-40B4-BE49-F238E27FC236}">
                <a16:creationId xmlns:a16="http://schemas.microsoft.com/office/drawing/2014/main" id="{1FA72A25-D48F-4C10-97C1-22B1246F1607}"/>
              </a:ext>
            </a:extLst>
          </p:cNvPr>
          <p:cNvSpPr/>
          <p:nvPr userDrawn="1"/>
        </p:nvSpPr>
        <p:spPr>
          <a:xfrm>
            <a:off x="4058429" y="0"/>
            <a:ext cx="4074613" cy="30163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2" name="Titel 1"/>
          <p:cNvSpPr>
            <a:spLocks noGrp="1"/>
          </p:cNvSpPr>
          <p:nvPr>
            <p:ph type="ctrTitle" hasCustomPrompt="1"/>
          </p:nvPr>
        </p:nvSpPr>
        <p:spPr>
          <a:xfrm>
            <a:off x="4436368" y="1122363"/>
            <a:ext cx="3360373" cy="879178"/>
          </a:xfrm>
        </p:spPr>
        <p:txBody>
          <a:bodyPr anchor="ctr"/>
          <a:lstStyle>
            <a:lvl1pPr algn="ctr">
              <a:defRPr sz="1800" b="0" cap="all" baseline="0">
                <a:solidFill>
                  <a:schemeClr val="bg1"/>
                </a:solidFill>
              </a:defRPr>
            </a:lvl1pPr>
          </a:lstStyle>
          <a:p>
            <a:r>
              <a:rPr lang="de-DE"/>
              <a:t>Titelmasterformat durch Klicken bearbeiten</a:t>
            </a:r>
            <a:endParaRPr lang="de-CH"/>
          </a:p>
        </p:txBody>
      </p:sp>
      <p:sp>
        <p:nvSpPr>
          <p:cNvPr id="3" name="Untertitel 2"/>
          <p:cNvSpPr>
            <a:spLocks noGrp="1"/>
          </p:cNvSpPr>
          <p:nvPr>
            <p:ph type="subTitle" idx="1"/>
          </p:nvPr>
        </p:nvSpPr>
        <p:spPr>
          <a:xfrm>
            <a:off x="4436368" y="2132856"/>
            <a:ext cx="3360373" cy="735162"/>
          </a:xfrm>
        </p:spPr>
        <p:txBody>
          <a:bodyPr/>
          <a:lstStyle>
            <a:lvl1pPr marL="0" indent="0" algn="ctr">
              <a:lnSpc>
                <a:spcPct val="110000"/>
              </a:lnSpc>
              <a:buNone/>
              <a:defRPr sz="1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CH"/>
          </a:p>
        </p:txBody>
      </p:sp>
      <p:pic>
        <p:nvPicPr>
          <p:cNvPr id="8" name="Grafik 7"/>
          <p:cNvPicPr>
            <a:picLocks noChangeAspect="1"/>
          </p:cNvPicPr>
          <p:nvPr userDrawn="1"/>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11946387" y="6348308"/>
            <a:ext cx="900000" cy="119385"/>
          </a:xfrm>
          <a:prstGeom prst="rect">
            <a:avLst/>
          </a:prstGeom>
        </p:spPr>
      </p:pic>
      <p:cxnSp>
        <p:nvCxnSpPr>
          <p:cNvPr id="10" name="Gerader Verbinder 9">
            <a:extLst>
              <a:ext uri="{FF2B5EF4-FFF2-40B4-BE49-F238E27FC236}">
                <a16:creationId xmlns:a16="http://schemas.microsoft.com/office/drawing/2014/main" id="{6E0F1DD2-E2F2-40D5-A1A6-AD29A3BB9B41}"/>
              </a:ext>
            </a:extLst>
          </p:cNvPr>
          <p:cNvCxnSpPr/>
          <p:nvPr userDrawn="1"/>
        </p:nvCxnSpPr>
        <p:spPr>
          <a:xfrm>
            <a:off x="5540490" y="1988840"/>
            <a:ext cx="11521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Rechteck 13">
            <a:extLst>
              <a:ext uri="{FF2B5EF4-FFF2-40B4-BE49-F238E27FC236}">
                <a16:creationId xmlns:a16="http://schemas.microsoft.com/office/drawing/2014/main" id="{2669ADB8-E03E-44DA-B39B-3EC0AE306FB5}"/>
              </a:ext>
            </a:extLst>
          </p:cNvPr>
          <p:cNvSpPr/>
          <p:nvPr userDrawn="1"/>
        </p:nvSpPr>
        <p:spPr>
          <a:xfrm>
            <a:off x="5331237" y="6473235"/>
            <a:ext cx="1592051" cy="366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tlCol="0" anchor="t"/>
          <a:lstStyle/>
          <a:p>
            <a:pPr algn="ctr"/>
            <a:r>
              <a:rPr lang="de-CH" sz="1000" b="1">
                <a:solidFill>
                  <a:schemeClr val="tx1"/>
                </a:solidFill>
              </a:rPr>
              <a:t>www.parks.swiss</a:t>
            </a:r>
            <a:endParaRPr lang="de-DE" sz="1000" b="1">
              <a:solidFill>
                <a:schemeClr val="tx1"/>
              </a:solidFill>
            </a:endParaRPr>
          </a:p>
        </p:txBody>
      </p:sp>
      <p:sp>
        <p:nvSpPr>
          <p:cNvPr id="17" name="Rechteck 16">
            <a:extLst>
              <a:ext uri="{FF2B5EF4-FFF2-40B4-BE49-F238E27FC236}">
                <a16:creationId xmlns:a16="http://schemas.microsoft.com/office/drawing/2014/main" id="{B92E9812-5EAE-4AB5-BD06-CC16E1FC5C6D}"/>
              </a:ext>
            </a:extLst>
          </p:cNvPr>
          <p:cNvSpPr/>
          <p:nvPr userDrawn="1"/>
        </p:nvSpPr>
        <p:spPr>
          <a:xfrm rot="5400000">
            <a:off x="-3252528" y="3252000"/>
            <a:ext cx="6840000" cy="3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18" name="Rechteck 17">
            <a:extLst>
              <a:ext uri="{FF2B5EF4-FFF2-40B4-BE49-F238E27FC236}">
                <a16:creationId xmlns:a16="http://schemas.microsoft.com/office/drawing/2014/main" id="{B92E9812-5EAE-4AB5-BD06-CC16E1FC5C6D}"/>
              </a:ext>
            </a:extLst>
          </p:cNvPr>
          <p:cNvSpPr/>
          <p:nvPr userDrawn="1"/>
        </p:nvSpPr>
        <p:spPr>
          <a:xfrm rot="5400000">
            <a:off x="8604000" y="3252000"/>
            <a:ext cx="6840000" cy="3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5" name="Textfeld 4"/>
          <p:cNvSpPr txBox="1"/>
          <p:nvPr userDrawn="1"/>
        </p:nvSpPr>
        <p:spPr>
          <a:xfrm>
            <a:off x="-528" y="6954765"/>
            <a:ext cx="12192528" cy="369332"/>
          </a:xfrm>
          <a:prstGeom prst="rect">
            <a:avLst/>
          </a:prstGeom>
          <a:noFill/>
        </p:spPr>
        <p:txBody>
          <a:bodyPr wrap="square" lIns="0" tIns="0" rIns="0" bIns="0" rtlCol="0">
            <a:spAutoFit/>
          </a:bodyPr>
          <a:lstStyle/>
          <a:p>
            <a:r>
              <a:rPr lang="de-CH" sz="1200">
                <a:solidFill>
                  <a:schemeClr val="tx2"/>
                </a:solidFill>
              </a:rPr>
              <a:t>Hintergrundbild</a:t>
            </a:r>
            <a:r>
              <a:rPr lang="de-CH" sz="1200" baseline="0">
                <a:solidFill>
                  <a:schemeClr val="tx2"/>
                </a:solidFill>
              </a:rPr>
              <a:t> als Hintergrund definieren (Entwurf &gt; Hintergrund formatieren &gt; Bild- oder Texturfüllung)</a:t>
            </a: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baseline="0">
                <a:solidFill>
                  <a:schemeClr val="tx2"/>
                </a:solidFill>
              </a:rPr>
              <a:t>oder auf der Masterfolie in den Hintergrund platzieren.</a:t>
            </a:r>
          </a:p>
        </p:txBody>
      </p:sp>
      <p:pic>
        <p:nvPicPr>
          <p:cNvPr id="15" name="Grafik 14">
            <a:extLst>
              <a:ext uri="{FF2B5EF4-FFF2-40B4-BE49-F238E27FC236}">
                <a16:creationId xmlns:a16="http://schemas.microsoft.com/office/drawing/2014/main" id="{90AF1422-E54D-A64F-BDA7-EC216776B7A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542697" y="252000"/>
            <a:ext cx="1210769" cy="772465"/>
          </a:xfrm>
          <a:prstGeom prst="rect">
            <a:avLst/>
          </a:prstGeom>
        </p:spPr>
      </p:pic>
    </p:spTree>
    <p:extLst>
      <p:ext uri="{BB962C8B-B14F-4D97-AF65-F5344CB8AC3E}">
        <p14:creationId xmlns:p14="http://schemas.microsoft.com/office/powerpoint/2010/main" val="389188666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elfolie 2">
    <p:bg>
      <p:bgPr>
        <a:solidFill>
          <a:schemeClr val="bg1">
            <a:lumMod val="85000"/>
          </a:schemeClr>
        </a:solidFill>
        <a:effectLst/>
      </p:bgPr>
    </p:bg>
    <p:spTree>
      <p:nvGrpSpPr>
        <p:cNvPr id="1" name=""/>
        <p:cNvGrpSpPr/>
        <p:nvPr/>
      </p:nvGrpSpPr>
      <p:grpSpPr>
        <a:xfrm>
          <a:off x="0" y="0"/>
          <a:ext cx="0" cy="0"/>
          <a:chOff x="0" y="0"/>
          <a:chExt cx="0" cy="0"/>
        </a:xfrm>
      </p:grpSpPr>
      <p:sp>
        <p:nvSpPr>
          <p:cNvPr id="16" name="Rechteck 15">
            <a:extLst>
              <a:ext uri="{FF2B5EF4-FFF2-40B4-BE49-F238E27FC236}">
                <a16:creationId xmlns:a16="http://schemas.microsoft.com/office/drawing/2014/main" id="{B92E9812-5EAE-4AB5-BD06-CC16E1FC5C6D}"/>
              </a:ext>
            </a:extLst>
          </p:cNvPr>
          <p:cNvSpPr/>
          <p:nvPr userDrawn="1"/>
        </p:nvSpPr>
        <p:spPr>
          <a:xfrm>
            <a:off x="0" y="6606000"/>
            <a:ext cx="12192000" cy="25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12" name="Rechteck 11">
            <a:extLst>
              <a:ext uri="{FF2B5EF4-FFF2-40B4-BE49-F238E27FC236}">
                <a16:creationId xmlns:a16="http://schemas.microsoft.com/office/drawing/2014/main" id="{B92E9812-5EAE-4AB5-BD06-CC16E1FC5C6D}"/>
              </a:ext>
            </a:extLst>
          </p:cNvPr>
          <p:cNvSpPr/>
          <p:nvPr userDrawn="1"/>
        </p:nvSpPr>
        <p:spPr>
          <a:xfrm>
            <a:off x="-528" y="0"/>
            <a:ext cx="12192528" cy="25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11" name="Rechteck 10">
            <a:extLst>
              <a:ext uri="{FF2B5EF4-FFF2-40B4-BE49-F238E27FC236}">
                <a16:creationId xmlns:a16="http://schemas.microsoft.com/office/drawing/2014/main" id="{1FA72A25-D48F-4C10-97C1-22B1246F1607}"/>
              </a:ext>
            </a:extLst>
          </p:cNvPr>
          <p:cNvSpPr/>
          <p:nvPr userDrawn="1"/>
        </p:nvSpPr>
        <p:spPr>
          <a:xfrm>
            <a:off x="1487488" y="0"/>
            <a:ext cx="4074613" cy="30163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2" name="Titel 1"/>
          <p:cNvSpPr>
            <a:spLocks noGrp="1"/>
          </p:cNvSpPr>
          <p:nvPr>
            <p:ph type="ctrTitle" hasCustomPrompt="1"/>
          </p:nvPr>
        </p:nvSpPr>
        <p:spPr>
          <a:xfrm>
            <a:off x="1865427" y="1122363"/>
            <a:ext cx="3360373" cy="879178"/>
          </a:xfrm>
        </p:spPr>
        <p:txBody>
          <a:bodyPr anchor="ctr"/>
          <a:lstStyle>
            <a:lvl1pPr algn="ctr">
              <a:defRPr sz="1800" b="0" cap="all" baseline="0">
                <a:solidFill>
                  <a:schemeClr val="bg1"/>
                </a:solidFill>
              </a:defRPr>
            </a:lvl1pPr>
          </a:lstStyle>
          <a:p>
            <a:r>
              <a:rPr lang="de-DE"/>
              <a:t>Titelmasterformat durch Klicken bearbeiten</a:t>
            </a:r>
            <a:endParaRPr lang="de-CH"/>
          </a:p>
        </p:txBody>
      </p:sp>
      <p:sp>
        <p:nvSpPr>
          <p:cNvPr id="3" name="Untertitel 2"/>
          <p:cNvSpPr>
            <a:spLocks noGrp="1"/>
          </p:cNvSpPr>
          <p:nvPr>
            <p:ph type="subTitle" idx="1"/>
          </p:nvPr>
        </p:nvSpPr>
        <p:spPr>
          <a:xfrm>
            <a:off x="1865427" y="2132856"/>
            <a:ext cx="3360373" cy="735162"/>
          </a:xfrm>
        </p:spPr>
        <p:txBody>
          <a:bodyPr/>
          <a:lstStyle>
            <a:lvl1pPr marL="0" indent="0" algn="ctr">
              <a:lnSpc>
                <a:spcPct val="110000"/>
              </a:lnSpc>
              <a:buNone/>
              <a:defRPr sz="1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CH"/>
          </a:p>
        </p:txBody>
      </p:sp>
      <p:pic>
        <p:nvPicPr>
          <p:cNvPr id="8" name="Grafik 7"/>
          <p:cNvPicPr>
            <a:picLocks noChangeAspect="1"/>
          </p:cNvPicPr>
          <p:nvPr userDrawn="1"/>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11946387" y="6348308"/>
            <a:ext cx="900000" cy="119385"/>
          </a:xfrm>
          <a:prstGeom prst="rect">
            <a:avLst/>
          </a:prstGeom>
        </p:spPr>
      </p:pic>
      <p:cxnSp>
        <p:nvCxnSpPr>
          <p:cNvPr id="10" name="Gerader Verbinder 9">
            <a:extLst>
              <a:ext uri="{FF2B5EF4-FFF2-40B4-BE49-F238E27FC236}">
                <a16:creationId xmlns:a16="http://schemas.microsoft.com/office/drawing/2014/main" id="{6E0F1DD2-E2F2-40D5-A1A6-AD29A3BB9B41}"/>
              </a:ext>
            </a:extLst>
          </p:cNvPr>
          <p:cNvCxnSpPr/>
          <p:nvPr userDrawn="1"/>
        </p:nvCxnSpPr>
        <p:spPr>
          <a:xfrm>
            <a:off x="2969549" y="1988840"/>
            <a:ext cx="11521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Rechteck 13">
            <a:extLst>
              <a:ext uri="{FF2B5EF4-FFF2-40B4-BE49-F238E27FC236}">
                <a16:creationId xmlns:a16="http://schemas.microsoft.com/office/drawing/2014/main" id="{2669ADB8-E03E-44DA-B39B-3EC0AE306FB5}"/>
              </a:ext>
            </a:extLst>
          </p:cNvPr>
          <p:cNvSpPr/>
          <p:nvPr userDrawn="1"/>
        </p:nvSpPr>
        <p:spPr>
          <a:xfrm>
            <a:off x="5272035" y="6491236"/>
            <a:ext cx="1592051" cy="366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tlCol="0" anchor="t"/>
          <a:lstStyle/>
          <a:p>
            <a:pPr algn="ctr"/>
            <a:r>
              <a:rPr lang="de-CH" sz="1000" b="1">
                <a:solidFill>
                  <a:schemeClr val="tx1"/>
                </a:solidFill>
              </a:rPr>
              <a:t>www.parks.swiss</a:t>
            </a:r>
            <a:endParaRPr lang="de-DE" sz="1000" b="1">
              <a:solidFill>
                <a:schemeClr val="tx1"/>
              </a:solidFill>
            </a:endParaRPr>
          </a:p>
        </p:txBody>
      </p:sp>
      <p:sp>
        <p:nvSpPr>
          <p:cNvPr id="17" name="Rechteck 16">
            <a:extLst>
              <a:ext uri="{FF2B5EF4-FFF2-40B4-BE49-F238E27FC236}">
                <a16:creationId xmlns:a16="http://schemas.microsoft.com/office/drawing/2014/main" id="{B92E9812-5EAE-4AB5-BD06-CC16E1FC5C6D}"/>
              </a:ext>
            </a:extLst>
          </p:cNvPr>
          <p:cNvSpPr/>
          <p:nvPr userDrawn="1"/>
        </p:nvSpPr>
        <p:spPr>
          <a:xfrm rot="5400000">
            <a:off x="-3252528" y="3252000"/>
            <a:ext cx="6840000" cy="3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18" name="Rechteck 17">
            <a:extLst>
              <a:ext uri="{FF2B5EF4-FFF2-40B4-BE49-F238E27FC236}">
                <a16:creationId xmlns:a16="http://schemas.microsoft.com/office/drawing/2014/main" id="{B92E9812-5EAE-4AB5-BD06-CC16E1FC5C6D}"/>
              </a:ext>
            </a:extLst>
          </p:cNvPr>
          <p:cNvSpPr/>
          <p:nvPr userDrawn="1"/>
        </p:nvSpPr>
        <p:spPr>
          <a:xfrm rot="5400000">
            <a:off x="8604000" y="3252000"/>
            <a:ext cx="6840000" cy="3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5" name="Textfeld 4"/>
          <p:cNvSpPr txBox="1"/>
          <p:nvPr userDrawn="1"/>
        </p:nvSpPr>
        <p:spPr>
          <a:xfrm>
            <a:off x="-528" y="6954765"/>
            <a:ext cx="12192528" cy="369332"/>
          </a:xfrm>
          <a:prstGeom prst="rect">
            <a:avLst/>
          </a:prstGeom>
          <a:noFill/>
        </p:spPr>
        <p:txBody>
          <a:bodyPr wrap="square" lIns="0" tIns="0" rIns="0" bIns="0" rtlCol="0">
            <a:spAutoFit/>
          </a:bodyPr>
          <a:lstStyle/>
          <a:p>
            <a:r>
              <a:rPr lang="de-CH" sz="1200">
                <a:solidFill>
                  <a:schemeClr val="tx2"/>
                </a:solidFill>
              </a:rPr>
              <a:t>Hintergrundbild</a:t>
            </a:r>
            <a:r>
              <a:rPr lang="de-CH" sz="1200" baseline="0">
                <a:solidFill>
                  <a:schemeClr val="tx2"/>
                </a:solidFill>
              </a:rPr>
              <a:t> als Hintergrund definieren (Entwurf &gt; Hintergrund formatieren &gt; Bild- oder Texturfüllung)</a:t>
            </a: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baseline="0">
                <a:solidFill>
                  <a:schemeClr val="tx2"/>
                </a:solidFill>
              </a:rPr>
              <a:t>oder auf der Masterfolie in den Hintergrund platzieren.</a:t>
            </a:r>
          </a:p>
        </p:txBody>
      </p:sp>
      <p:pic>
        <p:nvPicPr>
          <p:cNvPr id="15" name="Grafik 14">
            <a:extLst>
              <a:ext uri="{FF2B5EF4-FFF2-40B4-BE49-F238E27FC236}">
                <a16:creationId xmlns:a16="http://schemas.microsoft.com/office/drawing/2014/main" id="{505094B0-0270-7B45-B930-29604218527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941015" y="252000"/>
            <a:ext cx="1210769" cy="772465"/>
          </a:xfrm>
          <a:prstGeom prst="rect">
            <a:avLst/>
          </a:prstGeom>
        </p:spPr>
      </p:pic>
    </p:spTree>
    <p:extLst>
      <p:ext uri="{BB962C8B-B14F-4D97-AF65-F5344CB8AC3E}">
        <p14:creationId xmlns:p14="http://schemas.microsoft.com/office/powerpoint/2010/main" val="3664139795"/>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elfolie 3">
    <p:bg>
      <p:bgPr>
        <a:solidFill>
          <a:schemeClr val="bg1"/>
        </a:solidFill>
        <a:effectLst/>
      </p:bgPr>
    </p:bg>
    <p:spTree>
      <p:nvGrpSpPr>
        <p:cNvPr id="1" name=""/>
        <p:cNvGrpSpPr/>
        <p:nvPr/>
      </p:nvGrpSpPr>
      <p:grpSpPr>
        <a:xfrm>
          <a:off x="0" y="0"/>
          <a:ext cx="0" cy="0"/>
          <a:chOff x="0" y="0"/>
          <a:chExt cx="0" cy="0"/>
        </a:xfrm>
      </p:grpSpPr>
      <p:sp>
        <p:nvSpPr>
          <p:cNvPr id="11" name="Rechteck 10">
            <a:extLst>
              <a:ext uri="{FF2B5EF4-FFF2-40B4-BE49-F238E27FC236}">
                <a16:creationId xmlns:a16="http://schemas.microsoft.com/office/drawing/2014/main" id="{1FA72A25-D48F-4C10-97C1-22B1246F1607}"/>
              </a:ext>
            </a:extLst>
          </p:cNvPr>
          <p:cNvSpPr/>
          <p:nvPr userDrawn="1"/>
        </p:nvSpPr>
        <p:spPr>
          <a:xfrm>
            <a:off x="335472" y="252000"/>
            <a:ext cx="3601973" cy="6353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2" name="Titel 1"/>
          <p:cNvSpPr>
            <a:spLocks noGrp="1"/>
          </p:cNvSpPr>
          <p:nvPr>
            <p:ph type="ctrTitle" hasCustomPrompt="1"/>
          </p:nvPr>
        </p:nvSpPr>
        <p:spPr>
          <a:xfrm>
            <a:off x="431371" y="2708921"/>
            <a:ext cx="3360373" cy="1584175"/>
          </a:xfrm>
        </p:spPr>
        <p:txBody>
          <a:bodyPr anchor="ctr"/>
          <a:lstStyle>
            <a:lvl1pPr algn="ctr">
              <a:defRPr sz="1800" b="0">
                <a:solidFill>
                  <a:schemeClr val="bg1"/>
                </a:solidFill>
              </a:defRPr>
            </a:lvl1pPr>
          </a:lstStyle>
          <a:p>
            <a:r>
              <a:rPr lang="de-DE"/>
              <a:t>Titelmasterformat durch Klicken bearbeiten</a:t>
            </a:r>
            <a:endParaRPr lang="de-CH"/>
          </a:p>
        </p:txBody>
      </p:sp>
      <p:sp>
        <p:nvSpPr>
          <p:cNvPr id="3" name="Untertitel 2"/>
          <p:cNvSpPr>
            <a:spLocks noGrp="1"/>
          </p:cNvSpPr>
          <p:nvPr>
            <p:ph type="subTitle" idx="1"/>
          </p:nvPr>
        </p:nvSpPr>
        <p:spPr>
          <a:xfrm>
            <a:off x="431371" y="5362440"/>
            <a:ext cx="3360373" cy="735162"/>
          </a:xfrm>
        </p:spPr>
        <p:txBody>
          <a:bodyPr/>
          <a:lstStyle>
            <a:lvl1pPr marL="0" indent="0" algn="ctr">
              <a:lnSpc>
                <a:spcPct val="110000"/>
              </a:lnSpc>
              <a:buNone/>
              <a:defRPr sz="1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CH"/>
          </a:p>
        </p:txBody>
      </p:sp>
      <p:pic>
        <p:nvPicPr>
          <p:cNvPr id="8" name="Grafik 7"/>
          <p:cNvPicPr>
            <a:picLocks noChangeAspect="1"/>
          </p:cNvPicPr>
          <p:nvPr userDrawn="1"/>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11946387" y="6348308"/>
            <a:ext cx="900000" cy="119385"/>
          </a:xfrm>
          <a:prstGeom prst="rect">
            <a:avLst/>
          </a:prstGeom>
        </p:spPr>
      </p:pic>
      <p:cxnSp>
        <p:nvCxnSpPr>
          <p:cNvPr id="10" name="Gerader Verbinder 9">
            <a:extLst>
              <a:ext uri="{FF2B5EF4-FFF2-40B4-BE49-F238E27FC236}">
                <a16:creationId xmlns:a16="http://schemas.microsoft.com/office/drawing/2014/main" id="{6E0F1DD2-E2F2-40D5-A1A6-AD29A3BB9B41}"/>
              </a:ext>
            </a:extLst>
          </p:cNvPr>
          <p:cNvCxnSpPr/>
          <p:nvPr userDrawn="1"/>
        </p:nvCxnSpPr>
        <p:spPr>
          <a:xfrm>
            <a:off x="1535493" y="4847376"/>
            <a:ext cx="115212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Rechteck 13">
            <a:extLst>
              <a:ext uri="{FF2B5EF4-FFF2-40B4-BE49-F238E27FC236}">
                <a16:creationId xmlns:a16="http://schemas.microsoft.com/office/drawing/2014/main" id="{2669ADB8-E03E-44DA-B39B-3EC0AE306FB5}"/>
              </a:ext>
            </a:extLst>
          </p:cNvPr>
          <p:cNvSpPr/>
          <p:nvPr userDrawn="1"/>
        </p:nvSpPr>
        <p:spPr>
          <a:xfrm>
            <a:off x="1377499" y="6491236"/>
            <a:ext cx="1592051" cy="366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tlCol="0" anchor="t"/>
          <a:lstStyle/>
          <a:p>
            <a:pPr algn="ctr"/>
            <a:r>
              <a:rPr lang="de-CH" sz="1000" b="1">
                <a:solidFill>
                  <a:schemeClr val="tx1"/>
                </a:solidFill>
              </a:rPr>
              <a:t>www.parks.swiss</a:t>
            </a:r>
            <a:endParaRPr lang="de-DE" sz="1000" b="1">
              <a:solidFill>
                <a:schemeClr val="tx1"/>
              </a:solidFill>
            </a:endParaRPr>
          </a:p>
        </p:txBody>
      </p:sp>
      <p:sp>
        <p:nvSpPr>
          <p:cNvPr id="9" name="Bildplatzhalter 8"/>
          <p:cNvSpPr>
            <a:spLocks noGrp="1"/>
          </p:cNvSpPr>
          <p:nvPr>
            <p:ph type="pic" sz="quarter" idx="10"/>
          </p:nvPr>
        </p:nvSpPr>
        <p:spPr>
          <a:xfrm>
            <a:off x="3937000" y="252001"/>
            <a:ext cx="7919640" cy="6353588"/>
          </a:xfrm>
          <a:solidFill>
            <a:schemeClr val="bg1">
              <a:lumMod val="85000"/>
            </a:schemeClr>
          </a:solidFill>
        </p:spPr>
        <p:txBody>
          <a:bodyPr anchor="ctr"/>
          <a:lstStyle>
            <a:lvl1pPr algn="ctr">
              <a:defRPr/>
            </a:lvl1pPr>
          </a:lstStyle>
          <a:p>
            <a:r>
              <a:rPr lang="de-DE"/>
              <a:t>Bild durch Klicken auf Symbol hinzufügen</a:t>
            </a:r>
            <a:endParaRPr lang="de-CH"/>
          </a:p>
        </p:txBody>
      </p:sp>
      <p:pic>
        <p:nvPicPr>
          <p:cNvPr id="12" name="Grafik 11">
            <a:extLst>
              <a:ext uri="{FF2B5EF4-FFF2-40B4-BE49-F238E27FC236}">
                <a16:creationId xmlns:a16="http://schemas.microsoft.com/office/drawing/2014/main" id="{8BA8942C-0A7D-244A-8650-E09A3E15B72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402780" y="586779"/>
            <a:ext cx="1452860" cy="926918"/>
          </a:xfrm>
          <a:prstGeom prst="rect">
            <a:avLst/>
          </a:prstGeom>
        </p:spPr>
      </p:pic>
    </p:spTree>
    <p:extLst>
      <p:ext uri="{BB962C8B-B14F-4D97-AF65-F5344CB8AC3E}">
        <p14:creationId xmlns:p14="http://schemas.microsoft.com/office/powerpoint/2010/main" val="6925429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elfolie 4">
    <p:bg>
      <p:bgPr>
        <a:solidFill>
          <a:schemeClr val="bg1"/>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911424" y="2276873"/>
            <a:ext cx="10369152" cy="792087"/>
          </a:xfrm>
        </p:spPr>
        <p:txBody>
          <a:bodyPr anchor="b"/>
          <a:lstStyle>
            <a:lvl1pPr algn="l">
              <a:defRPr sz="2200" b="1">
                <a:solidFill>
                  <a:schemeClr val="tx2"/>
                </a:solidFill>
              </a:defRPr>
            </a:lvl1pPr>
          </a:lstStyle>
          <a:p>
            <a:r>
              <a:rPr lang="de-DE"/>
              <a:t>Titelmasterformat durch Klicken bearbeiten</a:t>
            </a:r>
            <a:endParaRPr lang="de-CH"/>
          </a:p>
        </p:txBody>
      </p:sp>
      <p:sp>
        <p:nvSpPr>
          <p:cNvPr id="3" name="Untertitel 2"/>
          <p:cNvSpPr>
            <a:spLocks noGrp="1"/>
          </p:cNvSpPr>
          <p:nvPr>
            <p:ph type="subTitle" idx="1"/>
          </p:nvPr>
        </p:nvSpPr>
        <p:spPr>
          <a:xfrm>
            <a:off x="911424" y="3480048"/>
            <a:ext cx="10369152" cy="1317104"/>
          </a:xfrm>
        </p:spPr>
        <p:txBody>
          <a:bodyPr/>
          <a:lstStyle>
            <a:lvl1pPr marL="0" indent="0" algn="l">
              <a:lnSpc>
                <a:spcPct val="110000"/>
              </a:lnSpc>
              <a:buNone/>
              <a:defRPr sz="1800">
                <a:solidFill>
                  <a:schemeClr val="tx1">
                    <a:lumMod val="65000"/>
                    <a:lumOff val="3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CH"/>
          </a:p>
        </p:txBody>
      </p:sp>
      <p:pic>
        <p:nvPicPr>
          <p:cNvPr id="8" name="Grafik 7"/>
          <p:cNvPicPr>
            <a:picLocks noChangeAspect="1"/>
          </p:cNvPicPr>
          <p:nvPr userDrawn="1"/>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11946387" y="6348308"/>
            <a:ext cx="900000" cy="119385"/>
          </a:xfrm>
          <a:prstGeom prst="rect">
            <a:avLst/>
          </a:prstGeom>
        </p:spPr>
      </p:pic>
      <p:sp>
        <p:nvSpPr>
          <p:cNvPr id="12" name="Bildplatzhalter 8">
            <a:extLst>
              <a:ext uri="{FF2B5EF4-FFF2-40B4-BE49-F238E27FC236}">
                <a16:creationId xmlns:a16="http://schemas.microsoft.com/office/drawing/2014/main" id="{526FF26B-6433-4DE2-9571-A5A521A11307}"/>
              </a:ext>
            </a:extLst>
          </p:cNvPr>
          <p:cNvSpPr>
            <a:spLocks noGrp="1"/>
          </p:cNvSpPr>
          <p:nvPr>
            <p:ph type="pic" sz="quarter" idx="10" hasCustomPrompt="1"/>
          </p:nvPr>
        </p:nvSpPr>
        <p:spPr>
          <a:xfrm>
            <a:off x="922119" y="5305726"/>
            <a:ext cx="1248000" cy="936000"/>
          </a:xfrm>
          <a:solidFill>
            <a:schemeClr val="bg1">
              <a:lumMod val="95000"/>
            </a:schemeClr>
          </a:solidFill>
        </p:spPr>
        <p:txBody>
          <a:bodyPr anchor="t"/>
          <a:lstStyle>
            <a:lvl1pPr algn="ctr">
              <a:defRPr sz="1400"/>
            </a:lvl1pPr>
          </a:lstStyle>
          <a:p>
            <a:r>
              <a:rPr lang="de-CH"/>
              <a:t>Partnerlogo</a:t>
            </a:r>
          </a:p>
        </p:txBody>
      </p:sp>
      <p:sp>
        <p:nvSpPr>
          <p:cNvPr id="13" name="Bildplatzhalter 8">
            <a:extLst>
              <a:ext uri="{FF2B5EF4-FFF2-40B4-BE49-F238E27FC236}">
                <a16:creationId xmlns:a16="http://schemas.microsoft.com/office/drawing/2014/main" id="{46E6CE80-008B-426F-BA89-1E7BB4AD529F}"/>
              </a:ext>
            </a:extLst>
          </p:cNvPr>
          <p:cNvSpPr>
            <a:spLocks noGrp="1"/>
          </p:cNvSpPr>
          <p:nvPr>
            <p:ph type="pic" sz="quarter" idx="11" hasCustomPrompt="1"/>
          </p:nvPr>
        </p:nvSpPr>
        <p:spPr>
          <a:xfrm>
            <a:off x="2554300" y="5305726"/>
            <a:ext cx="1248000" cy="936000"/>
          </a:xfrm>
          <a:solidFill>
            <a:schemeClr val="bg1">
              <a:lumMod val="95000"/>
            </a:schemeClr>
          </a:solidFill>
        </p:spPr>
        <p:txBody>
          <a:bodyPr anchor="t"/>
          <a:lstStyle>
            <a:lvl1pPr algn="ctr">
              <a:defRPr sz="1400"/>
            </a:lvl1pPr>
          </a:lstStyle>
          <a:p>
            <a:r>
              <a:rPr lang="de-CH"/>
              <a:t>Partnerlogo</a:t>
            </a:r>
          </a:p>
        </p:txBody>
      </p:sp>
      <p:sp>
        <p:nvSpPr>
          <p:cNvPr id="15" name="Bildplatzhalter 8">
            <a:extLst>
              <a:ext uri="{FF2B5EF4-FFF2-40B4-BE49-F238E27FC236}">
                <a16:creationId xmlns:a16="http://schemas.microsoft.com/office/drawing/2014/main" id="{A9B8767A-8E55-41D1-BF77-B0B7A34DBC4A}"/>
              </a:ext>
            </a:extLst>
          </p:cNvPr>
          <p:cNvSpPr>
            <a:spLocks noGrp="1"/>
          </p:cNvSpPr>
          <p:nvPr>
            <p:ph type="pic" sz="quarter" idx="12" hasCustomPrompt="1"/>
          </p:nvPr>
        </p:nvSpPr>
        <p:spPr>
          <a:xfrm>
            <a:off x="4186481" y="5305726"/>
            <a:ext cx="1248000" cy="936000"/>
          </a:xfrm>
          <a:solidFill>
            <a:schemeClr val="bg1">
              <a:lumMod val="95000"/>
            </a:schemeClr>
          </a:solidFill>
        </p:spPr>
        <p:txBody>
          <a:bodyPr anchor="t"/>
          <a:lstStyle>
            <a:lvl1pPr algn="ctr">
              <a:defRPr sz="1400"/>
            </a:lvl1pPr>
          </a:lstStyle>
          <a:p>
            <a:r>
              <a:rPr lang="de-CH"/>
              <a:t>Partnerlogo</a:t>
            </a:r>
          </a:p>
        </p:txBody>
      </p:sp>
      <p:sp>
        <p:nvSpPr>
          <p:cNvPr id="16" name="Bildplatzhalter 8">
            <a:extLst>
              <a:ext uri="{FF2B5EF4-FFF2-40B4-BE49-F238E27FC236}">
                <a16:creationId xmlns:a16="http://schemas.microsoft.com/office/drawing/2014/main" id="{93CF7663-5F2C-4977-832E-E914353E4D6F}"/>
              </a:ext>
            </a:extLst>
          </p:cNvPr>
          <p:cNvSpPr>
            <a:spLocks noGrp="1"/>
          </p:cNvSpPr>
          <p:nvPr>
            <p:ph type="pic" sz="quarter" idx="13" hasCustomPrompt="1"/>
          </p:nvPr>
        </p:nvSpPr>
        <p:spPr>
          <a:xfrm>
            <a:off x="5818663" y="5305726"/>
            <a:ext cx="1248000" cy="936000"/>
          </a:xfrm>
          <a:solidFill>
            <a:schemeClr val="bg1">
              <a:lumMod val="95000"/>
            </a:schemeClr>
          </a:solidFill>
        </p:spPr>
        <p:txBody>
          <a:bodyPr anchor="t"/>
          <a:lstStyle>
            <a:lvl1pPr algn="ctr">
              <a:defRPr sz="1400"/>
            </a:lvl1pPr>
          </a:lstStyle>
          <a:p>
            <a:r>
              <a:rPr lang="de-CH"/>
              <a:t>Partnerlogo</a:t>
            </a:r>
          </a:p>
        </p:txBody>
      </p:sp>
      <p:sp>
        <p:nvSpPr>
          <p:cNvPr id="17" name="Bildplatzhalter 8">
            <a:extLst>
              <a:ext uri="{FF2B5EF4-FFF2-40B4-BE49-F238E27FC236}">
                <a16:creationId xmlns:a16="http://schemas.microsoft.com/office/drawing/2014/main" id="{B540ED2F-2E58-416B-A234-9C3E75D47F1A}"/>
              </a:ext>
            </a:extLst>
          </p:cNvPr>
          <p:cNvSpPr>
            <a:spLocks noGrp="1"/>
          </p:cNvSpPr>
          <p:nvPr>
            <p:ph type="pic" sz="quarter" idx="14" hasCustomPrompt="1"/>
          </p:nvPr>
        </p:nvSpPr>
        <p:spPr>
          <a:xfrm>
            <a:off x="7450844" y="5305726"/>
            <a:ext cx="1248000" cy="936000"/>
          </a:xfrm>
          <a:solidFill>
            <a:schemeClr val="bg1">
              <a:lumMod val="95000"/>
            </a:schemeClr>
          </a:solidFill>
        </p:spPr>
        <p:txBody>
          <a:bodyPr anchor="t"/>
          <a:lstStyle>
            <a:lvl1pPr algn="ctr">
              <a:defRPr sz="1400"/>
            </a:lvl1pPr>
          </a:lstStyle>
          <a:p>
            <a:r>
              <a:rPr lang="de-CH"/>
              <a:t>Partnerlogo</a:t>
            </a:r>
          </a:p>
        </p:txBody>
      </p:sp>
      <p:sp>
        <p:nvSpPr>
          <p:cNvPr id="18" name="Bildplatzhalter 8">
            <a:extLst>
              <a:ext uri="{FF2B5EF4-FFF2-40B4-BE49-F238E27FC236}">
                <a16:creationId xmlns:a16="http://schemas.microsoft.com/office/drawing/2014/main" id="{700169BF-3882-4747-8B10-AEFAC1466FC3}"/>
              </a:ext>
            </a:extLst>
          </p:cNvPr>
          <p:cNvSpPr>
            <a:spLocks noGrp="1"/>
          </p:cNvSpPr>
          <p:nvPr>
            <p:ph type="pic" sz="quarter" idx="15" hasCustomPrompt="1"/>
          </p:nvPr>
        </p:nvSpPr>
        <p:spPr>
          <a:xfrm>
            <a:off x="9083025" y="5305726"/>
            <a:ext cx="1248000" cy="936000"/>
          </a:xfrm>
          <a:solidFill>
            <a:schemeClr val="bg1">
              <a:lumMod val="95000"/>
            </a:schemeClr>
          </a:solidFill>
        </p:spPr>
        <p:txBody>
          <a:bodyPr anchor="t"/>
          <a:lstStyle>
            <a:lvl1pPr algn="ctr">
              <a:defRPr sz="1400"/>
            </a:lvl1pPr>
          </a:lstStyle>
          <a:p>
            <a:r>
              <a:rPr lang="de-CH"/>
              <a:t>Partnerlogo</a:t>
            </a:r>
          </a:p>
        </p:txBody>
      </p:sp>
      <p:sp>
        <p:nvSpPr>
          <p:cNvPr id="19" name="Rechteck 18">
            <a:extLst>
              <a:ext uri="{FF2B5EF4-FFF2-40B4-BE49-F238E27FC236}">
                <a16:creationId xmlns:a16="http://schemas.microsoft.com/office/drawing/2014/main" id="{602B634E-2BCA-45B5-9B73-6B929C0363DF}"/>
              </a:ext>
            </a:extLst>
          </p:cNvPr>
          <p:cNvSpPr/>
          <p:nvPr userDrawn="1"/>
        </p:nvSpPr>
        <p:spPr>
          <a:xfrm>
            <a:off x="5272035" y="6491236"/>
            <a:ext cx="1592051" cy="366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tlCol="0" anchor="t"/>
          <a:lstStyle/>
          <a:p>
            <a:pPr algn="ctr"/>
            <a:r>
              <a:rPr lang="de-CH" sz="1000" b="1">
                <a:solidFill>
                  <a:schemeClr val="tx1"/>
                </a:solidFill>
              </a:rPr>
              <a:t>www.parks.swiss</a:t>
            </a:r>
            <a:endParaRPr lang="de-DE" sz="1000" b="1">
              <a:solidFill>
                <a:schemeClr val="tx1"/>
              </a:solidFill>
            </a:endParaRPr>
          </a:p>
        </p:txBody>
      </p:sp>
    </p:spTree>
    <p:extLst>
      <p:ext uri="{BB962C8B-B14F-4D97-AF65-F5344CB8AC3E}">
        <p14:creationId xmlns:p14="http://schemas.microsoft.com/office/powerpoint/2010/main" val="344415765"/>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Zwischentitel 1">
    <p:bg>
      <p:bgPr>
        <a:solidFill>
          <a:schemeClr val="tx2"/>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67085" y="2643840"/>
            <a:ext cx="10413491" cy="1584175"/>
          </a:xfrm>
        </p:spPr>
        <p:txBody>
          <a:bodyPr anchor="ctr"/>
          <a:lstStyle>
            <a:lvl1pPr algn="l">
              <a:defRPr sz="2400" b="1" cap="all" baseline="0">
                <a:solidFill>
                  <a:schemeClr val="bg1"/>
                </a:solidFill>
              </a:defRPr>
            </a:lvl1pPr>
          </a:lstStyle>
          <a:p>
            <a:r>
              <a:rPr lang="de-DE"/>
              <a:t>Titelmasterformat durch Klicken bearbeiten</a:t>
            </a:r>
            <a:endParaRPr lang="de-CH"/>
          </a:p>
        </p:txBody>
      </p:sp>
      <p:pic>
        <p:nvPicPr>
          <p:cNvPr id="8" name="Grafik 7"/>
          <p:cNvPicPr>
            <a:picLocks noChangeAspect="1"/>
          </p:cNvPicPr>
          <p:nvPr userDrawn="1"/>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11946387" y="6348308"/>
            <a:ext cx="900000" cy="119385"/>
          </a:xfrm>
          <a:prstGeom prst="rect">
            <a:avLst/>
          </a:prstGeom>
        </p:spPr>
      </p:pic>
      <p:sp>
        <p:nvSpPr>
          <p:cNvPr id="12" name="Rechteck 11">
            <a:extLst>
              <a:ext uri="{FF2B5EF4-FFF2-40B4-BE49-F238E27FC236}">
                <a16:creationId xmlns:a16="http://schemas.microsoft.com/office/drawing/2014/main" id="{98FA9E9C-55CD-47B5-9803-29E744A1F6B4}"/>
              </a:ext>
            </a:extLst>
          </p:cNvPr>
          <p:cNvSpPr/>
          <p:nvPr userDrawn="1"/>
        </p:nvSpPr>
        <p:spPr>
          <a:xfrm>
            <a:off x="332510" y="267856"/>
            <a:ext cx="11526981" cy="63361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pic>
        <p:nvPicPr>
          <p:cNvPr id="6" name="Grafik 5">
            <a:extLst>
              <a:ext uri="{FF2B5EF4-FFF2-40B4-BE49-F238E27FC236}">
                <a16:creationId xmlns:a16="http://schemas.microsoft.com/office/drawing/2014/main" id="{70443594-75AD-4047-B026-94B0340B708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66489" y="126280"/>
            <a:ext cx="1210770" cy="772466"/>
          </a:xfrm>
          <a:prstGeom prst="rect">
            <a:avLst/>
          </a:prstGeom>
        </p:spPr>
      </p:pic>
    </p:spTree>
    <p:extLst>
      <p:ext uri="{BB962C8B-B14F-4D97-AF65-F5344CB8AC3E}">
        <p14:creationId xmlns:p14="http://schemas.microsoft.com/office/powerpoint/2010/main" val="1341964898"/>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Zwischentitel mit Bild">
    <p:bg>
      <p:bgPr>
        <a:solidFill>
          <a:schemeClr val="tx2"/>
        </a:solid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867085" y="2643840"/>
            <a:ext cx="5420936" cy="1584175"/>
          </a:xfrm>
        </p:spPr>
        <p:txBody>
          <a:bodyPr anchor="ctr"/>
          <a:lstStyle>
            <a:lvl1pPr algn="l">
              <a:defRPr sz="2400" b="1" cap="all" baseline="0">
                <a:solidFill>
                  <a:schemeClr val="bg1"/>
                </a:solidFill>
              </a:defRPr>
            </a:lvl1pPr>
          </a:lstStyle>
          <a:p>
            <a:r>
              <a:rPr lang="de-DE"/>
              <a:t>Titelmasterformat durch Klicken bearbeiten</a:t>
            </a:r>
            <a:endParaRPr lang="de-CH"/>
          </a:p>
        </p:txBody>
      </p:sp>
      <p:pic>
        <p:nvPicPr>
          <p:cNvPr id="8" name="Grafik 7"/>
          <p:cNvPicPr>
            <a:picLocks noChangeAspect="1"/>
          </p:cNvPicPr>
          <p:nvPr userDrawn="1"/>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11946387" y="6348308"/>
            <a:ext cx="900000" cy="119385"/>
          </a:xfrm>
          <a:prstGeom prst="rect">
            <a:avLst/>
          </a:prstGeom>
        </p:spPr>
      </p:pic>
      <p:sp>
        <p:nvSpPr>
          <p:cNvPr id="12" name="Rechteck 11">
            <a:extLst>
              <a:ext uri="{FF2B5EF4-FFF2-40B4-BE49-F238E27FC236}">
                <a16:creationId xmlns:a16="http://schemas.microsoft.com/office/drawing/2014/main" id="{98FA9E9C-55CD-47B5-9803-29E744A1F6B4}"/>
              </a:ext>
            </a:extLst>
          </p:cNvPr>
          <p:cNvSpPr/>
          <p:nvPr userDrawn="1"/>
        </p:nvSpPr>
        <p:spPr>
          <a:xfrm>
            <a:off x="332510" y="267856"/>
            <a:ext cx="11526981" cy="63361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9" name="Bildplatzhalter 8">
            <a:extLst>
              <a:ext uri="{FF2B5EF4-FFF2-40B4-BE49-F238E27FC236}">
                <a16:creationId xmlns:a16="http://schemas.microsoft.com/office/drawing/2014/main" id="{60069D50-2F37-4CF6-AA45-58D7C37AB017}"/>
              </a:ext>
            </a:extLst>
          </p:cNvPr>
          <p:cNvSpPr>
            <a:spLocks noGrp="1"/>
          </p:cNvSpPr>
          <p:nvPr>
            <p:ph type="pic" sz="quarter" idx="10"/>
          </p:nvPr>
        </p:nvSpPr>
        <p:spPr>
          <a:xfrm>
            <a:off x="6768075" y="273132"/>
            <a:ext cx="5091416" cy="6329550"/>
          </a:xfrm>
          <a:solidFill>
            <a:schemeClr val="bg1">
              <a:lumMod val="85000"/>
            </a:schemeClr>
          </a:solidFill>
        </p:spPr>
        <p:txBody>
          <a:bodyPr anchor="ctr"/>
          <a:lstStyle>
            <a:lvl1pPr algn="ctr">
              <a:defRPr/>
            </a:lvl1pPr>
          </a:lstStyle>
          <a:p>
            <a:r>
              <a:rPr lang="de-DE"/>
              <a:t>Bild durch Klicken auf Symbol hinzufügen</a:t>
            </a:r>
            <a:endParaRPr lang="de-CH"/>
          </a:p>
        </p:txBody>
      </p:sp>
      <p:pic>
        <p:nvPicPr>
          <p:cNvPr id="7" name="Grafik 6">
            <a:extLst>
              <a:ext uri="{FF2B5EF4-FFF2-40B4-BE49-F238E27FC236}">
                <a16:creationId xmlns:a16="http://schemas.microsoft.com/office/drawing/2014/main" id="{CD04A2FE-585C-894E-AF80-BF2C20C1F80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66489" y="126280"/>
            <a:ext cx="1210770" cy="772466"/>
          </a:xfrm>
          <a:prstGeom prst="rect">
            <a:avLst/>
          </a:prstGeom>
        </p:spPr>
      </p:pic>
    </p:spTree>
    <p:extLst>
      <p:ext uri="{BB962C8B-B14F-4D97-AF65-F5344CB8AC3E}">
        <p14:creationId xmlns:p14="http://schemas.microsoft.com/office/powerpoint/2010/main" val="2191331345"/>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p:cNvSpPr>
            <a:spLocks noGrp="1"/>
          </p:cNvSpPr>
          <p:nvPr>
            <p:ph type="dt" sz="half" idx="10"/>
          </p:nvPr>
        </p:nvSpPr>
        <p:spPr/>
        <p:txBody>
          <a:bodyPr/>
          <a:lstStyle/>
          <a:p>
            <a:endParaRPr lang="de-CH"/>
          </a:p>
        </p:txBody>
      </p:sp>
      <p:sp>
        <p:nvSpPr>
          <p:cNvPr id="5" name="Fußzeilenplatzhalter 4"/>
          <p:cNvSpPr>
            <a:spLocks noGrp="1"/>
          </p:cNvSpPr>
          <p:nvPr>
            <p:ph type="ftr" sz="quarter" idx="11"/>
          </p:nvPr>
        </p:nvSpPr>
        <p:spPr/>
        <p:txBody>
          <a:bodyPr/>
          <a:lstStyle/>
          <a:p>
            <a:endParaRPr lang="de-CH"/>
          </a:p>
        </p:txBody>
      </p:sp>
      <p:sp>
        <p:nvSpPr>
          <p:cNvPr id="6" name="Foliennummernplatzhalter 5"/>
          <p:cNvSpPr>
            <a:spLocks noGrp="1"/>
          </p:cNvSpPr>
          <p:nvPr>
            <p:ph type="sldNum" sz="quarter" idx="12"/>
          </p:nvPr>
        </p:nvSpPr>
        <p:spPr/>
        <p:txBody>
          <a:bodyPr/>
          <a:lstStyle/>
          <a:p>
            <a:fld id="{442AD375-037F-43D0-B059-5172DA06796A}" type="slidenum">
              <a:rPr lang="de-CH" smtClean="0"/>
              <a:t>‹#›</a:t>
            </a:fld>
            <a:endParaRPr lang="de-CH"/>
          </a:p>
        </p:txBody>
      </p:sp>
    </p:spTree>
    <p:extLst>
      <p:ext uri="{BB962C8B-B14F-4D97-AF65-F5344CB8AC3E}">
        <p14:creationId xmlns:p14="http://schemas.microsoft.com/office/powerpoint/2010/main" val="479570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Inhaltsplatzhalter 2"/>
          <p:cNvSpPr>
            <a:spLocks noGrp="1"/>
          </p:cNvSpPr>
          <p:nvPr>
            <p:ph sz="half" idx="1"/>
          </p:nvPr>
        </p:nvSpPr>
        <p:spPr>
          <a:xfrm>
            <a:off x="838200" y="1825626"/>
            <a:ext cx="4944000" cy="4267671"/>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Inhaltsplatzhalter 3"/>
          <p:cNvSpPr>
            <a:spLocks noGrp="1"/>
          </p:cNvSpPr>
          <p:nvPr>
            <p:ph sz="half" idx="2"/>
          </p:nvPr>
        </p:nvSpPr>
        <p:spPr>
          <a:xfrm>
            <a:off x="6409800" y="1825626"/>
            <a:ext cx="4944000" cy="4267671"/>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Datumsplatzhalter 4"/>
          <p:cNvSpPr>
            <a:spLocks noGrp="1"/>
          </p:cNvSpPr>
          <p:nvPr>
            <p:ph type="dt" sz="half" idx="10"/>
          </p:nvPr>
        </p:nvSpPr>
        <p:spPr/>
        <p:txBody>
          <a:bodyPr/>
          <a:lstStyle/>
          <a:p>
            <a:endParaRPr lang="de-CH"/>
          </a:p>
        </p:txBody>
      </p:sp>
      <p:sp>
        <p:nvSpPr>
          <p:cNvPr id="6" name="Fußzeilenplatzhalter 5"/>
          <p:cNvSpPr>
            <a:spLocks noGrp="1"/>
          </p:cNvSpPr>
          <p:nvPr>
            <p:ph type="ftr" sz="quarter" idx="11"/>
          </p:nvPr>
        </p:nvSpPr>
        <p:spPr/>
        <p:txBody>
          <a:bodyPr/>
          <a:lstStyle/>
          <a:p>
            <a:endParaRPr lang="de-CH"/>
          </a:p>
        </p:txBody>
      </p:sp>
      <p:sp>
        <p:nvSpPr>
          <p:cNvPr id="7" name="Foliennummernplatzhalter 6"/>
          <p:cNvSpPr>
            <a:spLocks noGrp="1"/>
          </p:cNvSpPr>
          <p:nvPr>
            <p:ph type="sldNum" sz="quarter" idx="12"/>
          </p:nvPr>
        </p:nvSpPr>
        <p:spPr/>
        <p:txBody>
          <a:bodyPr/>
          <a:lstStyle/>
          <a:p>
            <a:fld id="{442AD375-037F-43D0-B059-5172DA06796A}" type="slidenum">
              <a:rPr lang="de-CH" smtClean="0"/>
              <a:t>‹#›</a:t>
            </a:fld>
            <a:endParaRPr lang="de-CH"/>
          </a:p>
        </p:txBody>
      </p:sp>
    </p:spTree>
    <p:extLst>
      <p:ext uri="{BB962C8B-B14F-4D97-AF65-F5344CB8AC3E}">
        <p14:creationId xmlns:p14="http://schemas.microsoft.com/office/powerpoint/2010/main" val="331862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wei Titel, 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838200" y="1340768"/>
            <a:ext cx="4944000" cy="349920"/>
          </a:xfrm>
        </p:spPr>
        <p:txBody>
          <a:bodyPr/>
          <a:lstStyle/>
          <a:p>
            <a:r>
              <a:rPr lang="de-DE"/>
              <a:t>Mastertitelformat bearbeiten</a:t>
            </a:r>
            <a:endParaRPr lang="de-CH"/>
          </a:p>
        </p:txBody>
      </p:sp>
      <p:sp>
        <p:nvSpPr>
          <p:cNvPr id="3" name="Inhaltsplatzhalter 2"/>
          <p:cNvSpPr>
            <a:spLocks noGrp="1"/>
          </p:cNvSpPr>
          <p:nvPr>
            <p:ph sz="half" idx="1"/>
          </p:nvPr>
        </p:nvSpPr>
        <p:spPr>
          <a:xfrm>
            <a:off x="838200" y="1825626"/>
            <a:ext cx="4944000" cy="4267671"/>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Inhaltsplatzhalter 3"/>
          <p:cNvSpPr>
            <a:spLocks noGrp="1"/>
          </p:cNvSpPr>
          <p:nvPr>
            <p:ph sz="half" idx="2"/>
          </p:nvPr>
        </p:nvSpPr>
        <p:spPr>
          <a:xfrm>
            <a:off x="6409800" y="1825626"/>
            <a:ext cx="4944000" cy="4267671"/>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Datumsplatzhalter 4"/>
          <p:cNvSpPr>
            <a:spLocks noGrp="1"/>
          </p:cNvSpPr>
          <p:nvPr>
            <p:ph type="dt" sz="half" idx="10"/>
          </p:nvPr>
        </p:nvSpPr>
        <p:spPr/>
        <p:txBody>
          <a:bodyPr/>
          <a:lstStyle/>
          <a:p>
            <a:endParaRPr lang="de-CH"/>
          </a:p>
        </p:txBody>
      </p:sp>
      <p:sp>
        <p:nvSpPr>
          <p:cNvPr id="6" name="Fußzeilenplatzhalter 5"/>
          <p:cNvSpPr>
            <a:spLocks noGrp="1"/>
          </p:cNvSpPr>
          <p:nvPr>
            <p:ph type="ftr" sz="quarter" idx="11"/>
          </p:nvPr>
        </p:nvSpPr>
        <p:spPr/>
        <p:txBody>
          <a:bodyPr/>
          <a:lstStyle/>
          <a:p>
            <a:endParaRPr lang="de-CH"/>
          </a:p>
        </p:txBody>
      </p:sp>
      <p:sp>
        <p:nvSpPr>
          <p:cNvPr id="7" name="Foliennummernplatzhalter 6"/>
          <p:cNvSpPr>
            <a:spLocks noGrp="1"/>
          </p:cNvSpPr>
          <p:nvPr>
            <p:ph type="sldNum" sz="quarter" idx="12"/>
          </p:nvPr>
        </p:nvSpPr>
        <p:spPr/>
        <p:txBody>
          <a:bodyPr/>
          <a:lstStyle/>
          <a:p>
            <a:fld id="{442AD375-037F-43D0-B059-5172DA06796A}" type="slidenum">
              <a:rPr lang="de-CH" smtClean="0"/>
              <a:t>‹#›</a:t>
            </a:fld>
            <a:endParaRPr lang="de-CH"/>
          </a:p>
        </p:txBody>
      </p:sp>
      <p:sp>
        <p:nvSpPr>
          <p:cNvPr id="9" name="Textplatzhalter 8">
            <a:extLst>
              <a:ext uri="{FF2B5EF4-FFF2-40B4-BE49-F238E27FC236}">
                <a16:creationId xmlns:a16="http://schemas.microsoft.com/office/drawing/2014/main" id="{572790BD-D4D2-42C5-BE09-03E498AEAFCE}"/>
              </a:ext>
            </a:extLst>
          </p:cNvPr>
          <p:cNvSpPr>
            <a:spLocks noGrp="1"/>
          </p:cNvSpPr>
          <p:nvPr>
            <p:ph type="body" sz="quarter" idx="13" hasCustomPrompt="1"/>
          </p:nvPr>
        </p:nvSpPr>
        <p:spPr>
          <a:xfrm>
            <a:off x="6409267" y="1340768"/>
            <a:ext cx="4944533" cy="349921"/>
          </a:xfrm>
        </p:spPr>
        <p:txBody>
          <a:bodyPr/>
          <a:lstStyle>
            <a:lvl1pPr algn="l" defTabSz="914400" rtl="0" eaLnBrk="1" latinLnBrk="0" hangingPunct="1">
              <a:lnSpc>
                <a:spcPct val="100000"/>
              </a:lnSpc>
              <a:spcBef>
                <a:spcPct val="0"/>
              </a:spcBef>
              <a:buNone/>
              <a:defRPr lang="de-DE" sz="2400" b="1" kern="1200" dirty="0" smtClean="0">
                <a:solidFill>
                  <a:schemeClr val="tx2"/>
                </a:solidFill>
                <a:latin typeface="+mj-lt"/>
                <a:ea typeface="+mj-ea"/>
                <a:cs typeface="+mj-cs"/>
              </a:defRPr>
            </a:lvl1pPr>
          </a:lstStyle>
          <a:p>
            <a:pPr lvl="0"/>
            <a:r>
              <a:rPr lang="de-DE"/>
              <a:t>Titel hinzufügen</a:t>
            </a:r>
          </a:p>
        </p:txBody>
      </p:sp>
    </p:spTree>
    <p:extLst>
      <p:ext uri="{BB962C8B-B14F-4D97-AF65-F5344CB8AC3E}">
        <p14:creationId xmlns:p14="http://schemas.microsoft.com/office/powerpoint/2010/main" val="2968106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nhalt und Zita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Inhaltsplatzhalter 2"/>
          <p:cNvSpPr>
            <a:spLocks noGrp="1"/>
          </p:cNvSpPr>
          <p:nvPr>
            <p:ph sz="half" idx="1"/>
          </p:nvPr>
        </p:nvSpPr>
        <p:spPr>
          <a:xfrm>
            <a:off x="838200" y="1825626"/>
            <a:ext cx="4944000" cy="4267671"/>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Inhaltsplatzhalter 3"/>
          <p:cNvSpPr>
            <a:spLocks noGrp="1"/>
          </p:cNvSpPr>
          <p:nvPr>
            <p:ph sz="half" idx="2"/>
          </p:nvPr>
        </p:nvSpPr>
        <p:spPr>
          <a:xfrm>
            <a:off x="6409800" y="2509420"/>
            <a:ext cx="4944000" cy="1791938"/>
          </a:xfrm>
        </p:spPr>
        <p:txBody>
          <a:bodyPr/>
          <a:lstStyle>
            <a:lvl1pPr>
              <a:spcAft>
                <a:spcPts val="1200"/>
              </a:spcAft>
              <a:defRPr sz="2400" i="1">
                <a:solidFill>
                  <a:schemeClr val="tx2"/>
                </a:solidFill>
              </a:defRPr>
            </a:lvl1pPr>
            <a:lvl2pPr marL="0" indent="0">
              <a:buNone/>
              <a:defRPr sz="1800"/>
            </a:lvl2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Datumsplatzhalter 4"/>
          <p:cNvSpPr>
            <a:spLocks noGrp="1"/>
          </p:cNvSpPr>
          <p:nvPr>
            <p:ph type="dt" sz="half" idx="10"/>
          </p:nvPr>
        </p:nvSpPr>
        <p:spPr/>
        <p:txBody>
          <a:bodyPr/>
          <a:lstStyle/>
          <a:p>
            <a:endParaRPr lang="de-CH"/>
          </a:p>
        </p:txBody>
      </p:sp>
      <p:sp>
        <p:nvSpPr>
          <p:cNvPr id="6" name="Fußzeilenplatzhalter 5"/>
          <p:cNvSpPr>
            <a:spLocks noGrp="1"/>
          </p:cNvSpPr>
          <p:nvPr>
            <p:ph type="ftr" sz="quarter" idx="11"/>
          </p:nvPr>
        </p:nvSpPr>
        <p:spPr/>
        <p:txBody>
          <a:bodyPr/>
          <a:lstStyle/>
          <a:p>
            <a:endParaRPr lang="de-CH"/>
          </a:p>
        </p:txBody>
      </p:sp>
      <p:sp>
        <p:nvSpPr>
          <p:cNvPr id="7" name="Foliennummernplatzhalter 6"/>
          <p:cNvSpPr>
            <a:spLocks noGrp="1"/>
          </p:cNvSpPr>
          <p:nvPr>
            <p:ph type="sldNum" sz="quarter" idx="12"/>
          </p:nvPr>
        </p:nvSpPr>
        <p:spPr/>
        <p:txBody>
          <a:bodyPr/>
          <a:lstStyle/>
          <a:p>
            <a:fld id="{442AD375-037F-43D0-B059-5172DA06796A}" type="slidenum">
              <a:rPr lang="de-CH" smtClean="0"/>
              <a:t>‹#›</a:t>
            </a:fld>
            <a:endParaRPr lang="de-CH"/>
          </a:p>
        </p:txBody>
      </p:sp>
      <p:cxnSp>
        <p:nvCxnSpPr>
          <p:cNvPr id="8" name="Gerade Verbindung 9">
            <a:extLst>
              <a:ext uri="{FF2B5EF4-FFF2-40B4-BE49-F238E27FC236}">
                <a16:creationId xmlns:a16="http://schemas.microsoft.com/office/drawing/2014/main" id="{B4FC4421-F4FE-480F-A70B-F7826F818845}"/>
              </a:ext>
            </a:extLst>
          </p:cNvPr>
          <p:cNvCxnSpPr/>
          <p:nvPr userDrawn="1"/>
        </p:nvCxnSpPr>
        <p:spPr>
          <a:xfrm>
            <a:off x="7942990" y="2346229"/>
            <a:ext cx="1920213" cy="0"/>
          </a:xfrm>
          <a:prstGeom prst="line">
            <a:avLst/>
          </a:prstGeom>
          <a:ln>
            <a:solidFill>
              <a:srgbClr val="00625C"/>
            </a:solidFill>
          </a:ln>
        </p:spPr>
        <p:style>
          <a:lnRef idx="2">
            <a:schemeClr val="accent1"/>
          </a:lnRef>
          <a:fillRef idx="0">
            <a:schemeClr val="accent1"/>
          </a:fillRef>
          <a:effectRef idx="1">
            <a:schemeClr val="accent1"/>
          </a:effectRef>
          <a:fontRef idx="minor">
            <a:schemeClr val="tx1"/>
          </a:fontRef>
        </p:style>
      </p:cxnSp>
      <p:sp>
        <p:nvSpPr>
          <p:cNvPr id="10" name="Bildplatzhalter 8">
            <a:extLst>
              <a:ext uri="{FF2B5EF4-FFF2-40B4-BE49-F238E27FC236}">
                <a16:creationId xmlns:a16="http://schemas.microsoft.com/office/drawing/2014/main" id="{CF98DC3F-0C2A-42E0-B4B1-D8577C59C9C4}"/>
              </a:ext>
            </a:extLst>
          </p:cNvPr>
          <p:cNvSpPr>
            <a:spLocks noGrp="1"/>
          </p:cNvSpPr>
          <p:nvPr>
            <p:ph type="pic" sz="quarter" idx="13"/>
          </p:nvPr>
        </p:nvSpPr>
        <p:spPr>
          <a:xfrm>
            <a:off x="9289800" y="3972847"/>
            <a:ext cx="2064000" cy="1548000"/>
          </a:xfrm>
          <a:prstGeom prst="ellipse">
            <a:avLst/>
          </a:prstGeom>
          <a:solidFill>
            <a:schemeClr val="bg1">
              <a:lumMod val="85000"/>
            </a:schemeClr>
          </a:solidFill>
          <a:ln>
            <a:solidFill>
              <a:schemeClr val="tx1">
                <a:lumMod val="50000"/>
                <a:lumOff val="50000"/>
              </a:schemeClr>
            </a:solidFill>
          </a:ln>
        </p:spPr>
        <p:txBody>
          <a:bodyPr anchor="ctr"/>
          <a:lstStyle>
            <a:lvl1pPr algn="ctr">
              <a:defRPr sz="1200"/>
            </a:lvl1pPr>
          </a:lstStyle>
          <a:p>
            <a:r>
              <a:rPr lang="de-DE"/>
              <a:t>Bild durch Klicken auf Symbol hinzufügen</a:t>
            </a:r>
            <a:endParaRPr lang="de-CH"/>
          </a:p>
        </p:txBody>
      </p:sp>
    </p:spTree>
    <p:extLst>
      <p:ext uri="{BB962C8B-B14F-4D97-AF65-F5344CB8AC3E}">
        <p14:creationId xmlns:p14="http://schemas.microsoft.com/office/powerpoint/2010/main" val="1431492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nhalt und Bild 1">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Inhaltsplatzhalter 2"/>
          <p:cNvSpPr>
            <a:spLocks noGrp="1"/>
          </p:cNvSpPr>
          <p:nvPr>
            <p:ph idx="1"/>
          </p:nvPr>
        </p:nvSpPr>
        <p:spPr>
          <a:xfrm>
            <a:off x="838200" y="2041236"/>
            <a:ext cx="4777747" cy="4052060"/>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5" name="Fußzeilenplatzhalter 4"/>
          <p:cNvSpPr>
            <a:spLocks noGrp="1"/>
          </p:cNvSpPr>
          <p:nvPr>
            <p:ph type="ftr" sz="quarter" idx="11"/>
          </p:nvPr>
        </p:nvSpPr>
        <p:spPr>
          <a:xfrm>
            <a:off x="838200" y="6256486"/>
            <a:ext cx="4777747" cy="144016"/>
          </a:xfrm>
        </p:spPr>
        <p:txBody>
          <a:bodyPr/>
          <a:lstStyle/>
          <a:p>
            <a:endParaRPr lang="de-CH"/>
          </a:p>
        </p:txBody>
      </p:sp>
      <p:sp>
        <p:nvSpPr>
          <p:cNvPr id="6" name="Foliennummernplatzhalter 5"/>
          <p:cNvSpPr>
            <a:spLocks noGrp="1"/>
          </p:cNvSpPr>
          <p:nvPr>
            <p:ph type="sldNum" sz="quarter" idx="12"/>
          </p:nvPr>
        </p:nvSpPr>
        <p:spPr/>
        <p:txBody>
          <a:bodyPr/>
          <a:lstStyle/>
          <a:p>
            <a:fld id="{442AD375-037F-43D0-B059-5172DA06796A}" type="slidenum">
              <a:rPr lang="de-CH" smtClean="0"/>
              <a:t>‹#›</a:t>
            </a:fld>
            <a:endParaRPr lang="de-CH"/>
          </a:p>
        </p:txBody>
      </p:sp>
      <p:sp>
        <p:nvSpPr>
          <p:cNvPr id="8" name="Bildplatzhalter 8">
            <a:extLst>
              <a:ext uri="{FF2B5EF4-FFF2-40B4-BE49-F238E27FC236}">
                <a16:creationId xmlns:a16="http://schemas.microsoft.com/office/drawing/2014/main" id="{364DFA48-3972-48F2-A18D-7022533489DF}"/>
              </a:ext>
            </a:extLst>
          </p:cNvPr>
          <p:cNvSpPr>
            <a:spLocks noGrp="1"/>
          </p:cNvSpPr>
          <p:nvPr>
            <p:ph type="pic" sz="quarter" idx="13"/>
          </p:nvPr>
        </p:nvSpPr>
        <p:spPr>
          <a:xfrm>
            <a:off x="6454147" y="2041236"/>
            <a:ext cx="4899653" cy="4052061"/>
          </a:xfrm>
          <a:solidFill>
            <a:schemeClr val="bg1">
              <a:lumMod val="85000"/>
            </a:schemeClr>
          </a:solidFill>
        </p:spPr>
        <p:txBody>
          <a:bodyPr anchor="ctr"/>
          <a:lstStyle>
            <a:lvl1pPr algn="ctr">
              <a:defRPr/>
            </a:lvl1pPr>
          </a:lstStyle>
          <a:p>
            <a:r>
              <a:rPr lang="de-DE"/>
              <a:t>Bild durch Klicken auf Symbol hinzufügen</a:t>
            </a:r>
            <a:endParaRPr lang="de-CH"/>
          </a:p>
        </p:txBody>
      </p:sp>
      <p:sp>
        <p:nvSpPr>
          <p:cNvPr id="10" name="Textplatzhalter 9">
            <a:extLst>
              <a:ext uri="{FF2B5EF4-FFF2-40B4-BE49-F238E27FC236}">
                <a16:creationId xmlns:a16="http://schemas.microsoft.com/office/drawing/2014/main" id="{FCEC92C9-3028-4F2C-A676-CDBE1D0D3C3D}"/>
              </a:ext>
            </a:extLst>
          </p:cNvPr>
          <p:cNvSpPr>
            <a:spLocks noGrp="1"/>
          </p:cNvSpPr>
          <p:nvPr>
            <p:ph type="body" sz="quarter" idx="14" hasCustomPrompt="1"/>
          </p:nvPr>
        </p:nvSpPr>
        <p:spPr>
          <a:xfrm>
            <a:off x="6454147" y="6256486"/>
            <a:ext cx="3962400" cy="144000"/>
          </a:xfrm>
        </p:spPr>
        <p:txBody>
          <a:bodyPr anchor="b"/>
          <a:lstStyle>
            <a:lvl1pPr>
              <a:defRPr sz="1200"/>
            </a:lvl1pPr>
            <a:lvl2pPr>
              <a:defRPr sz="1200"/>
            </a:lvl2pPr>
            <a:lvl3pPr>
              <a:defRPr sz="1200"/>
            </a:lvl3pPr>
            <a:lvl4pPr>
              <a:defRPr sz="1200"/>
            </a:lvl4pPr>
            <a:lvl5pPr>
              <a:defRPr sz="1200"/>
            </a:lvl5pPr>
          </a:lstStyle>
          <a:p>
            <a:pPr lvl="0"/>
            <a:r>
              <a:rPr lang="de-DE"/>
              <a:t>Referenz durch Klicken hinzufügen</a:t>
            </a:r>
          </a:p>
        </p:txBody>
      </p:sp>
    </p:spTree>
    <p:extLst>
      <p:ext uri="{BB962C8B-B14F-4D97-AF65-F5344CB8AC3E}">
        <p14:creationId xmlns:p14="http://schemas.microsoft.com/office/powerpoint/2010/main" val="32078372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nhalt und Bild 2">
    <p:spTree>
      <p:nvGrpSpPr>
        <p:cNvPr id="1" name=""/>
        <p:cNvGrpSpPr/>
        <p:nvPr/>
      </p:nvGrpSpPr>
      <p:grpSpPr>
        <a:xfrm>
          <a:off x="0" y="0"/>
          <a:ext cx="0" cy="0"/>
          <a:chOff x="0" y="0"/>
          <a:chExt cx="0" cy="0"/>
        </a:xfrm>
      </p:grpSpPr>
      <p:sp>
        <p:nvSpPr>
          <p:cNvPr id="7" name="Bildplatzhalter 8">
            <a:extLst>
              <a:ext uri="{FF2B5EF4-FFF2-40B4-BE49-F238E27FC236}">
                <a16:creationId xmlns:a16="http://schemas.microsoft.com/office/drawing/2014/main" id="{C92271E8-29A3-45C1-A93C-F410E5FA4C92}"/>
              </a:ext>
            </a:extLst>
          </p:cNvPr>
          <p:cNvSpPr>
            <a:spLocks noGrp="1"/>
          </p:cNvSpPr>
          <p:nvPr>
            <p:ph type="pic" sz="quarter" idx="13"/>
          </p:nvPr>
        </p:nvSpPr>
        <p:spPr>
          <a:xfrm>
            <a:off x="348342" y="4005064"/>
            <a:ext cx="11511149" cy="2597618"/>
          </a:xfrm>
          <a:solidFill>
            <a:schemeClr val="bg1">
              <a:lumMod val="85000"/>
            </a:schemeClr>
          </a:solidFill>
        </p:spPr>
        <p:txBody>
          <a:bodyPr anchor="ctr"/>
          <a:lstStyle>
            <a:lvl1pPr algn="ctr">
              <a:defRPr/>
            </a:lvl1pPr>
          </a:lstStyle>
          <a:p>
            <a:r>
              <a:rPr lang="de-DE"/>
              <a:t>Bild durch Klicken auf Symbol hinzufügen</a:t>
            </a:r>
            <a:endParaRPr lang="de-CH"/>
          </a:p>
        </p:txBody>
      </p:sp>
      <p:sp>
        <p:nvSpPr>
          <p:cNvPr id="2" name="Titel 1"/>
          <p:cNvSpPr>
            <a:spLocks noGrp="1"/>
          </p:cNvSpPr>
          <p:nvPr>
            <p:ph type="title"/>
          </p:nvPr>
        </p:nvSpPr>
        <p:spPr/>
        <p:txBody>
          <a:bodyPr/>
          <a:lstStyle/>
          <a:p>
            <a:r>
              <a:rPr lang="de-DE"/>
              <a:t>Mastertitelformat bearbeiten</a:t>
            </a:r>
            <a:endParaRPr lang="de-CH"/>
          </a:p>
        </p:txBody>
      </p:sp>
      <p:sp>
        <p:nvSpPr>
          <p:cNvPr id="3" name="Inhaltsplatzhalter 2"/>
          <p:cNvSpPr>
            <a:spLocks noGrp="1"/>
          </p:cNvSpPr>
          <p:nvPr>
            <p:ph idx="1"/>
          </p:nvPr>
        </p:nvSpPr>
        <p:spPr>
          <a:xfrm>
            <a:off x="838200" y="2041236"/>
            <a:ext cx="10515600" cy="165682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8" name="Textplatzhalter 9">
            <a:extLst>
              <a:ext uri="{FF2B5EF4-FFF2-40B4-BE49-F238E27FC236}">
                <a16:creationId xmlns:a16="http://schemas.microsoft.com/office/drawing/2014/main" id="{2ACF152F-958A-4DA0-8FDE-257C635FD2FD}"/>
              </a:ext>
            </a:extLst>
          </p:cNvPr>
          <p:cNvSpPr>
            <a:spLocks noGrp="1"/>
          </p:cNvSpPr>
          <p:nvPr>
            <p:ph type="body" sz="quarter" idx="14" hasCustomPrompt="1"/>
          </p:nvPr>
        </p:nvSpPr>
        <p:spPr>
          <a:xfrm>
            <a:off x="838200" y="3779564"/>
            <a:ext cx="10515600" cy="144000"/>
          </a:xfrm>
        </p:spPr>
        <p:txBody>
          <a:bodyPr anchor="b"/>
          <a:lstStyle>
            <a:lvl1pPr algn="r">
              <a:defRPr sz="1200"/>
            </a:lvl1pPr>
            <a:lvl2pPr>
              <a:defRPr sz="1200"/>
            </a:lvl2pPr>
            <a:lvl3pPr>
              <a:defRPr sz="1200"/>
            </a:lvl3pPr>
            <a:lvl4pPr>
              <a:defRPr sz="1200"/>
            </a:lvl4pPr>
            <a:lvl5pPr>
              <a:defRPr sz="1200"/>
            </a:lvl5pPr>
          </a:lstStyle>
          <a:p>
            <a:pPr lvl="0"/>
            <a:r>
              <a:rPr lang="de-DE"/>
              <a:t>Referenz durch Klicken hinzufügen</a:t>
            </a:r>
          </a:p>
        </p:txBody>
      </p:sp>
    </p:spTree>
    <p:extLst>
      <p:ext uri="{BB962C8B-B14F-4D97-AF65-F5344CB8AC3E}">
        <p14:creationId xmlns:p14="http://schemas.microsoft.com/office/powerpoint/2010/main" val="5699377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halt und Bild 3">
    <p:spTree>
      <p:nvGrpSpPr>
        <p:cNvPr id="1" name=""/>
        <p:cNvGrpSpPr/>
        <p:nvPr/>
      </p:nvGrpSpPr>
      <p:grpSpPr>
        <a:xfrm>
          <a:off x="0" y="0"/>
          <a:ext cx="0" cy="0"/>
          <a:chOff x="0" y="0"/>
          <a:chExt cx="0" cy="0"/>
        </a:xfrm>
      </p:grpSpPr>
      <p:sp>
        <p:nvSpPr>
          <p:cNvPr id="2" name="Titel 1"/>
          <p:cNvSpPr>
            <a:spLocks noGrp="1"/>
          </p:cNvSpPr>
          <p:nvPr>
            <p:ph type="title"/>
          </p:nvPr>
        </p:nvSpPr>
        <p:spPr>
          <a:xfrm>
            <a:off x="838200" y="1340768"/>
            <a:ext cx="4777747" cy="349920"/>
          </a:xfrm>
        </p:spPr>
        <p:txBody>
          <a:bodyPr/>
          <a:lstStyle/>
          <a:p>
            <a:r>
              <a:rPr lang="de-DE"/>
              <a:t>Mastertitelformat bearbeiten</a:t>
            </a:r>
            <a:endParaRPr lang="de-CH"/>
          </a:p>
        </p:txBody>
      </p:sp>
      <p:sp>
        <p:nvSpPr>
          <p:cNvPr id="3" name="Inhaltsplatzhalter 2"/>
          <p:cNvSpPr>
            <a:spLocks noGrp="1"/>
          </p:cNvSpPr>
          <p:nvPr>
            <p:ph idx="1"/>
          </p:nvPr>
        </p:nvSpPr>
        <p:spPr>
          <a:xfrm>
            <a:off x="838200" y="2041236"/>
            <a:ext cx="4777747" cy="4052060"/>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8" name="Bildplatzhalter 8">
            <a:extLst>
              <a:ext uri="{FF2B5EF4-FFF2-40B4-BE49-F238E27FC236}">
                <a16:creationId xmlns:a16="http://schemas.microsoft.com/office/drawing/2014/main" id="{364DFA48-3972-48F2-A18D-7022533489DF}"/>
              </a:ext>
            </a:extLst>
          </p:cNvPr>
          <p:cNvSpPr>
            <a:spLocks noGrp="1"/>
          </p:cNvSpPr>
          <p:nvPr>
            <p:ph type="pic" sz="quarter" idx="13"/>
          </p:nvPr>
        </p:nvSpPr>
        <p:spPr>
          <a:xfrm>
            <a:off x="6454147" y="278296"/>
            <a:ext cx="5402493" cy="6319057"/>
          </a:xfrm>
          <a:solidFill>
            <a:schemeClr val="bg1">
              <a:lumMod val="85000"/>
            </a:schemeClr>
          </a:solidFill>
        </p:spPr>
        <p:txBody>
          <a:bodyPr anchor="ctr"/>
          <a:lstStyle>
            <a:lvl1pPr algn="ctr">
              <a:defRPr/>
            </a:lvl1pPr>
          </a:lstStyle>
          <a:p>
            <a:r>
              <a:rPr lang="de-DE"/>
              <a:t>Bild durch Klicken auf Symbol hinzufügen</a:t>
            </a:r>
            <a:endParaRPr lang="de-CH"/>
          </a:p>
        </p:txBody>
      </p:sp>
      <p:sp>
        <p:nvSpPr>
          <p:cNvPr id="10" name="Textplatzhalter 9">
            <a:extLst>
              <a:ext uri="{FF2B5EF4-FFF2-40B4-BE49-F238E27FC236}">
                <a16:creationId xmlns:a16="http://schemas.microsoft.com/office/drawing/2014/main" id="{FCEC92C9-3028-4F2C-A676-CDBE1D0D3C3D}"/>
              </a:ext>
            </a:extLst>
          </p:cNvPr>
          <p:cNvSpPr>
            <a:spLocks noGrp="1"/>
          </p:cNvSpPr>
          <p:nvPr>
            <p:ph type="body" sz="quarter" idx="14" hasCustomPrompt="1"/>
          </p:nvPr>
        </p:nvSpPr>
        <p:spPr>
          <a:xfrm>
            <a:off x="838200" y="6237312"/>
            <a:ext cx="4777747" cy="163174"/>
          </a:xfrm>
        </p:spPr>
        <p:txBody>
          <a:bodyPr anchor="b"/>
          <a:lstStyle>
            <a:lvl1pPr>
              <a:defRPr sz="1200"/>
            </a:lvl1pPr>
            <a:lvl2pPr>
              <a:defRPr sz="1200"/>
            </a:lvl2pPr>
            <a:lvl3pPr>
              <a:defRPr sz="1200"/>
            </a:lvl3pPr>
            <a:lvl4pPr>
              <a:defRPr sz="1200"/>
            </a:lvl4pPr>
            <a:lvl5pPr>
              <a:defRPr sz="1200"/>
            </a:lvl5pPr>
          </a:lstStyle>
          <a:p>
            <a:pPr lvl="0"/>
            <a:r>
              <a:rPr lang="de-DE"/>
              <a:t>Referenz durch Klicken hinzufügen</a:t>
            </a:r>
          </a:p>
        </p:txBody>
      </p:sp>
    </p:spTree>
    <p:extLst>
      <p:ext uri="{BB962C8B-B14F-4D97-AF65-F5344CB8AC3E}">
        <p14:creationId xmlns:p14="http://schemas.microsoft.com/office/powerpoint/2010/main" val="948651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Nur Bild">
    <p:spTree>
      <p:nvGrpSpPr>
        <p:cNvPr id="1" name=""/>
        <p:cNvGrpSpPr/>
        <p:nvPr/>
      </p:nvGrpSpPr>
      <p:grpSpPr>
        <a:xfrm>
          <a:off x="0" y="0"/>
          <a:ext cx="0" cy="0"/>
          <a:chOff x="0" y="0"/>
          <a:chExt cx="0" cy="0"/>
        </a:xfrm>
      </p:grpSpPr>
      <p:sp>
        <p:nvSpPr>
          <p:cNvPr id="8" name="Bildplatzhalter 8">
            <a:extLst>
              <a:ext uri="{FF2B5EF4-FFF2-40B4-BE49-F238E27FC236}">
                <a16:creationId xmlns:a16="http://schemas.microsoft.com/office/drawing/2014/main" id="{364DFA48-3972-48F2-A18D-7022533489DF}"/>
              </a:ext>
            </a:extLst>
          </p:cNvPr>
          <p:cNvSpPr>
            <a:spLocks noGrp="1"/>
          </p:cNvSpPr>
          <p:nvPr>
            <p:ph type="pic" sz="quarter" idx="13"/>
          </p:nvPr>
        </p:nvSpPr>
        <p:spPr>
          <a:xfrm>
            <a:off x="838200" y="1340768"/>
            <a:ext cx="10634397" cy="4752528"/>
          </a:xfrm>
          <a:solidFill>
            <a:schemeClr val="bg1">
              <a:lumMod val="85000"/>
            </a:schemeClr>
          </a:solidFill>
        </p:spPr>
        <p:txBody>
          <a:bodyPr anchor="ctr"/>
          <a:lstStyle>
            <a:lvl1pPr algn="ctr">
              <a:defRPr/>
            </a:lvl1pPr>
          </a:lstStyle>
          <a:p>
            <a:r>
              <a:rPr lang="de-DE"/>
              <a:t>Bild durch Klicken auf Symbol hinzufügen</a:t>
            </a:r>
            <a:endParaRPr lang="de-CH"/>
          </a:p>
        </p:txBody>
      </p:sp>
      <p:sp>
        <p:nvSpPr>
          <p:cNvPr id="10" name="Textplatzhalter 9">
            <a:extLst>
              <a:ext uri="{FF2B5EF4-FFF2-40B4-BE49-F238E27FC236}">
                <a16:creationId xmlns:a16="http://schemas.microsoft.com/office/drawing/2014/main" id="{FCEC92C9-3028-4F2C-A676-CDBE1D0D3C3D}"/>
              </a:ext>
            </a:extLst>
          </p:cNvPr>
          <p:cNvSpPr>
            <a:spLocks noGrp="1"/>
          </p:cNvSpPr>
          <p:nvPr>
            <p:ph type="body" sz="quarter" idx="14" hasCustomPrompt="1"/>
          </p:nvPr>
        </p:nvSpPr>
        <p:spPr>
          <a:xfrm>
            <a:off x="838200" y="6237312"/>
            <a:ext cx="10634397" cy="163174"/>
          </a:xfrm>
        </p:spPr>
        <p:txBody>
          <a:bodyPr anchor="b"/>
          <a:lstStyle>
            <a:lvl1pPr>
              <a:defRPr sz="1200"/>
            </a:lvl1pPr>
            <a:lvl2pPr>
              <a:defRPr sz="1200"/>
            </a:lvl2pPr>
            <a:lvl3pPr>
              <a:defRPr sz="1200"/>
            </a:lvl3pPr>
            <a:lvl4pPr>
              <a:defRPr sz="1200"/>
            </a:lvl4pPr>
            <a:lvl5pPr>
              <a:defRPr sz="1200"/>
            </a:lvl5pPr>
          </a:lstStyle>
          <a:p>
            <a:pPr lvl="0"/>
            <a:r>
              <a:rPr lang="de-DE"/>
              <a:t>Referenz durch Klicken hinzufügen</a:t>
            </a:r>
          </a:p>
        </p:txBody>
      </p:sp>
    </p:spTree>
    <p:extLst>
      <p:ext uri="{BB962C8B-B14F-4D97-AF65-F5344CB8AC3E}">
        <p14:creationId xmlns:p14="http://schemas.microsoft.com/office/powerpoint/2010/main" val="5188950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el und Bild">
    <p:spTree>
      <p:nvGrpSpPr>
        <p:cNvPr id="1" name=""/>
        <p:cNvGrpSpPr/>
        <p:nvPr/>
      </p:nvGrpSpPr>
      <p:grpSpPr>
        <a:xfrm>
          <a:off x="0" y="0"/>
          <a:ext cx="0" cy="0"/>
          <a:chOff x="0" y="0"/>
          <a:chExt cx="0" cy="0"/>
        </a:xfrm>
      </p:grpSpPr>
      <p:sp>
        <p:nvSpPr>
          <p:cNvPr id="2" name="Titel 1"/>
          <p:cNvSpPr>
            <a:spLocks noGrp="1"/>
          </p:cNvSpPr>
          <p:nvPr>
            <p:ph type="title"/>
          </p:nvPr>
        </p:nvSpPr>
        <p:spPr>
          <a:xfrm>
            <a:off x="838200" y="1340768"/>
            <a:ext cx="10634397" cy="349920"/>
          </a:xfrm>
        </p:spPr>
        <p:txBody>
          <a:bodyPr/>
          <a:lstStyle/>
          <a:p>
            <a:r>
              <a:rPr lang="de-DE"/>
              <a:t>Mastertitelformat bearbeiten</a:t>
            </a:r>
            <a:endParaRPr lang="de-CH"/>
          </a:p>
        </p:txBody>
      </p:sp>
      <p:sp>
        <p:nvSpPr>
          <p:cNvPr id="8" name="Bildplatzhalter 8">
            <a:extLst>
              <a:ext uri="{FF2B5EF4-FFF2-40B4-BE49-F238E27FC236}">
                <a16:creationId xmlns:a16="http://schemas.microsoft.com/office/drawing/2014/main" id="{364DFA48-3972-48F2-A18D-7022533489DF}"/>
              </a:ext>
            </a:extLst>
          </p:cNvPr>
          <p:cNvSpPr>
            <a:spLocks noGrp="1"/>
          </p:cNvSpPr>
          <p:nvPr>
            <p:ph type="pic" sz="quarter" idx="13"/>
          </p:nvPr>
        </p:nvSpPr>
        <p:spPr>
          <a:xfrm>
            <a:off x="838200" y="2041236"/>
            <a:ext cx="10634397" cy="4052060"/>
          </a:xfrm>
          <a:solidFill>
            <a:schemeClr val="bg1">
              <a:lumMod val="85000"/>
            </a:schemeClr>
          </a:solidFill>
        </p:spPr>
        <p:txBody>
          <a:bodyPr anchor="ctr"/>
          <a:lstStyle>
            <a:lvl1pPr algn="ctr">
              <a:defRPr/>
            </a:lvl1pPr>
          </a:lstStyle>
          <a:p>
            <a:r>
              <a:rPr lang="de-DE"/>
              <a:t>Bild durch Klicken auf Symbol hinzufügen</a:t>
            </a:r>
            <a:endParaRPr lang="de-CH"/>
          </a:p>
        </p:txBody>
      </p:sp>
      <p:sp>
        <p:nvSpPr>
          <p:cNvPr id="10" name="Textplatzhalter 9">
            <a:extLst>
              <a:ext uri="{FF2B5EF4-FFF2-40B4-BE49-F238E27FC236}">
                <a16:creationId xmlns:a16="http://schemas.microsoft.com/office/drawing/2014/main" id="{FCEC92C9-3028-4F2C-A676-CDBE1D0D3C3D}"/>
              </a:ext>
            </a:extLst>
          </p:cNvPr>
          <p:cNvSpPr>
            <a:spLocks noGrp="1"/>
          </p:cNvSpPr>
          <p:nvPr>
            <p:ph type="body" sz="quarter" idx="14" hasCustomPrompt="1"/>
          </p:nvPr>
        </p:nvSpPr>
        <p:spPr>
          <a:xfrm>
            <a:off x="838200" y="6237312"/>
            <a:ext cx="10634397" cy="163174"/>
          </a:xfrm>
        </p:spPr>
        <p:txBody>
          <a:bodyPr anchor="b"/>
          <a:lstStyle>
            <a:lvl1pPr>
              <a:defRPr sz="1200"/>
            </a:lvl1pPr>
            <a:lvl2pPr>
              <a:defRPr sz="1200"/>
            </a:lvl2pPr>
            <a:lvl3pPr>
              <a:defRPr sz="1200"/>
            </a:lvl3pPr>
            <a:lvl4pPr>
              <a:defRPr sz="1200"/>
            </a:lvl4pPr>
            <a:lvl5pPr>
              <a:defRPr sz="1200"/>
            </a:lvl5pPr>
          </a:lstStyle>
          <a:p>
            <a:pPr lvl="0"/>
            <a:r>
              <a:rPr lang="de-DE"/>
              <a:t>Referenz durch Klicken hinzufügen</a:t>
            </a:r>
          </a:p>
        </p:txBody>
      </p:sp>
    </p:spTree>
    <p:extLst>
      <p:ext uri="{BB962C8B-B14F-4D97-AF65-F5344CB8AC3E}">
        <p14:creationId xmlns:p14="http://schemas.microsoft.com/office/powerpoint/2010/main" val="4223432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Bild gross">
    <p:spTree>
      <p:nvGrpSpPr>
        <p:cNvPr id="1" name=""/>
        <p:cNvGrpSpPr/>
        <p:nvPr/>
      </p:nvGrpSpPr>
      <p:grpSpPr>
        <a:xfrm>
          <a:off x="0" y="0"/>
          <a:ext cx="0" cy="0"/>
          <a:chOff x="0" y="0"/>
          <a:chExt cx="0" cy="0"/>
        </a:xfrm>
      </p:grpSpPr>
      <p:sp>
        <p:nvSpPr>
          <p:cNvPr id="8" name="Bildplatzhalter 8">
            <a:extLst>
              <a:ext uri="{FF2B5EF4-FFF2-40B4-BE49-F238E27FC236}">
                <a16:creationId xmlns:a16="http://schemas.microsoft.com/office/drawing/2014/main" id="{364DFA48-3972-48F2-A18D-7022533489DF}"/>
              </a:ext>
            </a:extLst>
          </p:cNvPr>
          <p:cNvSpPr>
            <a:spLocks noGrp="1"/>
          </p:cNvSpPr>
          <p:nvPr>
            <p:ph type="pic" sz="quarter" idx="13"/>
          </p:nvPr>
        </p:nvSpPr>
        <p:spPr>
          <a:xfrm>
            <a:off x="323786" y="262417"/>
            <a:ext cx="11556004" cy="6356316"/>
          </a:xfrm>
          <a:solidFill>
            <a:schemeClr val="bg1">
              <a:lumMod val="85000"/>
            </a:schemeClr>
          </a:solidFill>
        </p:spPr>
        <p:txBody>
          <a:bodyPr anchor="ctr"/>
          <a:lstStyle>
            <a:lvl1pPr algn="ctr">
              <a:defRPr/>
            </a:lvl1pPr>
          </a:lstStyle>
          <a:p>
            <a:r>
              <a:rPr lang="de-DE"/>
              <a:t>Bild durch Klicken auf Symbol hinzufügen</a:t>
            </a:r>
            <a:endParaRPr lang="de-CH"/>
          </a:p>
        </p:txBody>
      </p:sp>
      <p:sp>
        <p:nvSpPr>
          <p:cNvPr id="5" name="Bildplatzhalter 10">
            <a:extLst>
              <a:ext uri="{FF2B5EF4-FFF2-40B4-BE49-F238E27FC236}">
                <a16:creationId xmlns:a16="http://schemas.microsoft.com/office/drawing/2014/main" id="{D024BEBA-B968-4749-8441-B769EADBAA7E}"/>
              </a:ext>
              <a:ext uri="{C183D7F6-B498-43B3-948B-1728B52AA6E4}">
                <adec:decorative xmlns:adec="http://schemas.microsoft.com/office/drawing/2017/decorative" val="0"/>
              </a:ext>
            </a:extLst>
          </p:cNvPr>
          <p:cNvSpPr>
            <a:spLocks noGrp="1"/>
          </p:cNvSpPr>
          <p:nvPr>
            <p:ph type="pic" sz="quarter" idx="14" hasCustomPrompt="1"/>
          </p:nvPr>
        </p:nvSpPr>
        <p:spPr>
          <a:xfrm>
            <a:off x="866489" y="129505"/>
            <a:ext cx="1218908" cy="769241"/>
          </a:xfrm>
          <a:blipFill>
            <a:blip r:embed="rId2"/>
            <a:stretch>
              <a:fillRect/>
            </a:stretch>
          </a:blipFill>
        </p:spPr>
        <p:txBody>
          <a:bodyPr/>
          <a:lstStyle>
            <a:lvl1pPr>
              <a:defRPr>
                <a:solidFill>
                  <a:srgbClr val="00B050"/>
                </a:solidFill>
              </a:defRPr>
            </a:lvl1pPr>
          </a:lstStyle>
          <a:p>
            <a:r>
              <a:rPr lang="de-DE"/>
              <a:t> .</a:t>
            </a:r>
          </a:p>
        </p:txBody>
      </p:sp>
      <p:sp>
        <p:nvSpPr>
          <p:cNvPr id="7" name="Textplatzhalter 6">
            <a:extLst>
              <a:ext uri="{FF2B5EF4-FFF2-40B4-BE49-F238E27FC236}">
                <a16:creationId xmlns:a16="http://schemas.microsoft.com/office/drawing/2014/main" id="{770D1F1B-316B-F845-987E-0645BAA0BBE2}"/>
              </a:ext>
            </a:extLst>
          </p:cNvPr>
          <p:cNvSpPr>
            <a:spLocks noGrp="1"/>
          </p:cNvSpPr>
          <p:nvPr>
            <p:ph type="body" sz="quarter" idx="15" hasCustomPrompt="1"/>
          </p:nvPr>
        </p:nvSpPr>
        <p:spPr>
          <a:xfrm>
            <a:off x="866490" y="129505"/>
            <a:ext cx="1218908" cy="769241"/>
          </a:xfrm>
          <a:blipFill>
            <a:blip r:embed="rId2"/>
            <a:stretch>
              <a:fillRect/>
            </a:stretch>
          </a:blipFill>
        </p:spPr>
        <p:txBody>
          <a:bodyPr/>
          <a:lstStyle/>
          <a:p>
            <a:pPr lvl="0"/>
            <a:r>
              <a:rPr lang="de-DE"/>
              <a:t>  </a:t>
            </a:r>
          </a:p>
        </p:txBody>
      </p:sp>
    </p:spTree>
    <p:extLst>
      <p:ext uri="{BB962C8B-B14F-4D97-AF65-F5344CB8AC3E}">
        <p14:creationId xmlns:p14="http://schemas.microsoft.com/office/powerpoint/2010/main" val="29000875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endParaRPr lang="de-CH"/>
          </a:p>
        </p:txBody>
      </p:sp>
      <p:sp>
        <p:nvSpPr>
          <p:cNvPr id="3" name="Datumsplatzhalter 2"/>
          <p:cNvSpPr>
            <a:spLocks noGrp="1"/>
          </p:cNvSpPr>
          <p:nvPr>
            <p:ph type="dt" sz="half" idx="10"/>
          </p:nvPr>
        </p:nvSpPr>
        <p:spPr/>
        <p:txBody>
          <a:bodyPr/>
          <a:lstStyle/>
          <a:p>
            <a:endParaRPr lang="de-CH"/>
          </a:p>
        </p:txBody>
      </p:sp>
      <p:sp>
        <p:nvSpPr>
          <p:cNvPr id="4" name="Fußzeilenplatzhalter 3"/>
          <p:cNvSpPr>
            <a:spLocks noGrp="1"/>
          </p:cNvSpPr>
          <p:nvPr>
            <p:ph type="ftr" sz="quarter" idx="11"/>
          </p:nvPr>
        </p:nvSpPr>
        <p:spPr/>
        <p:txBody>
          <a:bodyPr/>
          <a:lstStyle/>
          <a:p>
            <a:endParaRPr lang="de-CH"/>
          </a:p>
        </p:txBody>
      </p:sp>
      <p:sp>
        <p:nvSpPr>
          <p:cNvPr id="5" name="Foliennummernplatzhalter 4"/>
          <p:cNvSpPr>
            <a:spLocks noGrp="1"/>
          </p:cNvSpPr>
          <p:nvPr>
            <p:ph type="sldNum" sz="quarter" idx="12"/>
          </p:nvPr>
        </p:nvSpPr>
        <p:spPr/>
        <p:txBody>
          <a:bodyPr/>
          <a:lstStyle/>
          <a:p>
            <a:fld id="{442AD375-037F-43D0-B059-5172DA06796A}" type="slidenum">
              <a:rPr lang="de-CH" smtClean="0"/>
              <a:t>‹#›</a:t>
            </a:fld>
            <a:endParaRPr lang="de-CH"/>
          </a:p>
        </p:txBody>
      </p:sp>
    </p:spTree>
    <p:extLst>
      <p:ext uri="{BB962C8B-B14F-4D97-AF65-F5344CB8AC3E}">
        <p14:creationId xmlns:p14="http://schemas.microsoft.com/office/powerpoint/2010/main" val="38379844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endParaRPr lang="de-CH"/>
          </a:p>
        </p:txBody>
      </p:sp>
      <p:sp>
        <p:nvSpPr>
          <p:cNvPr id="3" name="Fußzeilenplatzhalter 2"/>
          <p:cNvSpPr>
            <a:spLocks noGrp="1"/>
          </p:cNvSpPr>
          <p:nvPr>
            <p:ph type="ftr" sz="quarter" idx="11"/>
          </p:nvPr>
        </p:nvSpPr>
        <p:spPr/>
        <p:txBody>
          <a:bodyPr/>
          <a:lstStyle/>
          <a:p>
            <a:endParaRPr lang="de-CH"/>
          </a:p>
        </p:txBody>
      </p:sp>
      <p:sp>
        <p:nvSpPr>
          <p:cNvPr id="4" name="Foliennummernplatzhalter 3"/>
          <p:cNvSpPr>
            <a:spLocks noGrp="1"/>
          </p:cNvSpPr>
          <p:nvPr>
            <p:ph type="sldNum" sz="quarter" idx="12"/>
          </p:nvPr>
        </p:nvSpPr>
        <p:spPr/>
        <p:txBody>
          <a:bodyPr/>
          <a:lstStyle/>
          <a:p>
            <a:fld id="{442AD375-037F-43D0-B059-5172DA06796A}" type="slidenum">
              <a:rPr lang="de-CH" smtClean="0"/>
              <a:t>‹#›</a:t>
            </a:fld>
            <a:endParaRPr lang="de-CH"/>
          </a:p>
        </p:txBody>
      </p:sp>
    </p:spTree>
    <p:extLst>
      <p:ext uri="{BB962C8B-B14F-4D97-AF65-F5344CB8AC3E}">
        <p14:creationId xmlns:p14="http://schemas.microsoft.com/office/powerpoint/2010/main" val="4005446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emf"/><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hteck 9">
            <a:extLst>
              <a:ext uri="{FF2B5EF4-FFF2-40B4-BE49-F238E27FC236}">
                <a16:creationId xmlns:a16="http://schemas.microsoft.com/office/drawing/2014/main" id="{25807F68-2990-4404-A024-2A5446BC66B5}"/>
              </a:ext>
            </a:extLst>
          </p:cNvPr>
          <p:cNvSpPr/>
          <p:nvPr userDrawn="1"/>
        </p:nvSpPr>
        <p:spPr>
          <a:xfrm>
            <a:off x="332510" y="267856"/>
            <a:ext cx="11526981" cy="6336145"/>
          </a:xfrm>
          <a:prstGeom prst="rect">
            <a:avLst/>
          </a:prstGeom>
          <a:noFill/>
          <a:ln w="63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800"/>
          </a:p>
        </p:txBody>
      </p:sp>
      <p:sp>
        <p:nvSpPr>
          <p:cNvPr id="2" name="Titelplatzhalter 1"/>
          <p:cNvSpPr>
            <a:spLocks noGrp="1"/>
          </p:cNvSpPr>
          <p:nvPr>
            <p:ph type="title"/>
          </p:nvPr>
        </p:nvSpPr>
        <p:spPr>
          <a:xfrm>
            <a:off x="838200" y="1340768"/>
            <a:ext cx="10515600" cy="349920"/>
          </a:xfrm>
          <a:prstGeom prst="rect">
            <a:avLst/>
          </a:prstGeom>
        </p:spPr>
        <p:txBody>
          <a:bodyPr vert="horz" lIns="0" tIns="0" rIns="0" bIns="0" rtlCol="0" anchor="t">
            <a:noAutofit/>
          </a:bodyPr>
          <a:lstStyle/>
          <a:p>
            <a:r>
              <a:rPr lang="de-DE"/>
              <a:t>Titelmasterformat durch Klicken bearbeiten</a:t>
            </a:r>
            <a:endParaRPr lang="de-CH"/>
          </a:p>
        </p:txBody>
      </p:sp>
      <p:sp>
        <p:nvSpPr>
          <p:cNvPr id="3" name="Textplatzhalter 2"/>
          <p:cNvSpPr>
            <a:spLocks noGrp="1"/>
          </p:cNvSpPr>
          <p:nvPr>
            <p:ph type="body" idx="1"/>
          </p:nvPr>
        </p:nvSpPr>
        <p:spPr>
          <a:xfrm>
            <a:off x="838200" y="2041236"/>
            <a:ext cx="10515600" cy="4052060"/>
          </a:xfrm>
          <a:prstGeom prst="rect">
            <a:avLst/>
          </a:prstGeom>
        </p:spPr>
        <p:txBody>
          <a:bodyPr vert="horz" lIns="0" tIns="0" rIns="0" bIns="0" rtlCol="0">
            <a:no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p:cNvSpPr>
            <a:spLocks noGrp="1"/>
          </p:cNvSpPr>
          <p:nvPr>
            <p:ph type="dt" sz="half" idx="2"/>
          </p:nvPr>
        </p:nvSpPr>
        <p:spPr>
          <a:xfrm>
            <a:off x="8903096" y="6256486"/>
            <a:ext cx="1513384" cy="144016"/>
          </a:xfrm>
          <a:prstGeom prst="rect">
            <a:avLst/>
          </a:prstGeom>
        </p:spPr>
        <p:txBody>
          <a:bodyPr vert="horz" lIns="0" tIns="0" rIns="0" bIns="0" rtlCol="0" anchor="b" anchorCtr="0"/>
          <a:lstStyle>
            <a:lvl1pPr algn="r">
              <a:defRPr sz="1100">
                <a:solidFill>
                  <a:schemeClr val="tx1">
                    <a:lumMod val="65000"/>
                    <a:lumOff val="35000"/>
                  </a:schemeClr>
                </a:solidFill>
              </a:defRPr>
            </a:lvl1pPr>
          </a:lstStyle>
          <a:p>
            <a:endParaRPr lang="de-CH"/>
          </a:p>
        </p:txBody>
      </p:sp>
      <p:sp>
        <p:nvSpPr>
          <p:cNvPr id="5" name="Fußzeilenplatzhalter 4"/>
          <p:cNvSpPr>
            <a:spLocks noGrp="1"/>
          </p:cNvSpPr>
          <p:nvPr>
            <p:ph type="ftr" sz="quarter" idx="3"/>
          </p:nvPr>
        </p:nvSpPr>
        <p:spPr>
          <a:xfrm>
            <a:off x="838200" y="6256486"/>
            <a:ext cx="7872875" cy="144016"/>
          </a:xfrm>
          <a:prstGeom prst="rect">
            <a:avLst/>
          </a:prstGeom>
        </p:spPr>
        <p:txBody>
          <a:bodyPr vert="horz" lIns="0" tIns="0" rIns="0" bIns="0" rtlCol="0" anchor="b" anchorCtr="0"/>
          <a:lstStyle>
            <a:lvl1pPr algn="l">
              <a:defRPr sz="1100">
                <a:solidFill>
                  <a:schemeClr val="tx1">
                    <a:lumMod val="65000"/>
                    <a:lumOff val="35000"/>
                  </a:schemeClr>
                </a:solidFill>
              </a:defRPr>
            </a:lvl1pPr>
          </a:lstStyle>
          <a:p>
            <a:endParaRPr lang="de-CH"/>
          </a:p>
        </p:txBody>
      </p:sp>
      <p:sp>
        <p:nvSpPr>
          <p:cNvPr id="6" name="Foliennummernplatzhalter 5"/>
          <p:cNvSpPr>
            <a:spLocks noGrp="1"/>
          </p:cNvSpPr>
          <p:nvPr>
            <p:ph type="sldNum" sz="quarter" idx="4"/>
          </p:nvPr>
        </p:nvSpPr>
        <p:spPr>
          <a:xfrm>
            <a:off x="10608501" y="6256486"/>
            <a:ext cx="745299" cy="144016"/>
          </a:xfrm>
          <a:prstGeom prst="rect">
            <a:avLst/>
          </a:prstGeom>
        </p:spPr>
        <p:txBody>
          <a:bodyPr vert="horz" lIns="0" tIns="0" rIns="0" bIns="0" rtlCol="0" anchor="b" anchorCtr="0"/>
          <a:lstStyle>
            <a:lvl1pPr algn="r">
              <a:defRPr sz="1100">
                <a:solidFill>
                  <a:schemeClr val="tx1">
                    <a:lumMod val="65000"/>
                    <a:lumOff val="35000"/>
                  </a:schemeClr>
                </a:solidFill>
              </a:defRPr>
            </a:lvl1pPr>
          </a:lstStyle>
          <a:p>
            <a:fld id="{442AD375-037F-43D0-B059-5172DA06796A}" type="slidenum">
              <a:rPr lang="de-CH" smtClean="0"/>
              <a:pPr/>
              <a:t>‹#›</a:t>
            </a:fld>
            <a:endParaRPr lang="de-CH"/>
          </a:p>
        </p:txBody>
      </p:sp>
      <p:pic>
        <p:nvPicPr>
          <p:cNvPr id="7" name="Grafik 6"/>
          <p:cNvPicPr>
            <a:picLocks noChangeAspect="1"/>
          </p:cNvPicPr>
          <p:nvPr userDrawn="1"/>
        </p:nvPicPr>
        <p:blipFill>
          <a:blip r:embed="rId20"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11946387" y="6348308"/>
            <a:ext cx="900000" cy="119385"/>
          </a:xfrm>
          <a:prstGeom prst="rect">
            <a:avLst/>
          </a:prstGeom>
        </p:spPr>
      </p:pic>
      <p:pic>
        <p:nvPicPr>
          <p:cNvPr id="11" name="Bild 6">
            <a:extLst>
              <a:ext uri="{FF2B5EF4-FFF2-40B4-BE49-F238E27FC236}">
                <a16:creationId xmlns:a16="http://schemas.microsoft.com/office/drawing/2014/main" id="{05A9F819-C476-C845-9106-78B74C54790E}"/>
              </a:ext>
            </a:extLst>
          </p:cNvPr>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866489" y="122901"/>
            <a:ext cx="1210770" cy="757515"/>
          </a:xfrm>
          <a:prstGeom prst="rect">
            <a:avLst/>
          </a:prstGeom>
        </p:spPr>
      </p:pic>
    </p:spTree>
    <p:extLst>
      <p:ext uri="{BB962C8B-B14F-4D97-AF65-F5344CB8AC3E}">
        <p14:creationId xmlns:p14="http://schemas.microsoft.com/office/powerpoint/2010/main" val="1011663896"/>
      </p:ext>
    </p:extLst>
  </p:cSld>
  <p:clrMap bg1="lt1" tx1="dk1" bg2="lt2" tx2="dk2" accent1="accent1" accent2="accent2" accent3="accent3" accent4="accent4" accent5="accent5" accent6="accent6" hlink="hlink" folHlink="folHlink"/>
  <p:sldLayoutIdLst>
    <p:sldLayoutId id="2147483658" r:id="rId1"/>
    <p:sldLayoutId id="2147483665" r:id="rId2"/>
    <p:sldLayoutId id="2147483666" r:id="rId3"/>
    <p:sldLayoutId id="2147483667" r:id="rId4"/>
    <p:sldLayoutId id="2147483668" r:id="rId5"/>
    <p:sldLayoutId id="2147483669" r:id="rId6"/>
    <p:sldLayoutId id="2147483659" r:id="rId7"/>
    <p:sldLayoutId id="2147483661" r:id="rId8"/>
    <p:sldLayoutId id="2147483673" r:id="rId9"/>
    <p:sldLayoutId id="2147483674" r:id="rId10"/>
    <p:sldLayoutId id="2147483670" r:id="rId11"/>
    <p:sldLayoutId id="2147483671" r:id="rId12"/>
    <p:sldLayoutId id="2147483672" r:id="rId13"/>
    <p:sldLayoutId id="2147483675" r:id="rId14"/>
    <p:sldLayoutId id="2147483676" r:id="rId15"/>
    <p:sldLayoutId id="2147483678" r:id="rId16"/>
    <p:sldLayoutId id="2147483663" r:id="rId17"/>
    <p:sldLayoutId id="2147483664" r:id="rId18"/>
  </p:sldLayoutIdLst>
  <p:hf hdr="0" ftr="0" dt="0"/>
  <p:txStyles>
    <p:titleStyle>
      <a:lvl1pPr algn="l" defTabSz="914400" rtl="0" eaLnBrk="1" latinLnBrk="0" hangingPunct="1">
        <a:lnSpc>
          <a:spcPct val="100000"/>
        </a:lnSpc>
        <a:spcBef>
          <a:spcPct val="0"/>
        </a:spcBef>
        <a:buNone/>
        <a:defRPr sz="2400" b="1" kern="1200">
          <a:solidFill>
            <a:schemeClr val="tx2"/>
          </a:solidFill>
          <a:latin typeface="+mj-lt"/>
          <a:ea typeface="+mj-ea"/>
          <a:cs typeface="+mj-cs"/>
        </a:defRPr>
      </a:lvl1pPr>
    </p:titleStyle>
    <p:bodyStyle>
      <a:lvl1pPr marL="0" indent="0" algn="l" defTabSz="914400" rtl="0" eaLnBrk="1" latinLnBrk="0" hangingPunct="1">
        <a:lnSpc>
          <a:spcPct val="100000"/>
        </a:lnSpc>
        <a:spcBef>
          <a:spcPts val="0"/>
        </a:spcBef>
        <a:buFont typeface="Arial" panose="020B0604020202020204" pitchFamily="34" charset="0"/>
        <a:buNone/>
        <a:defRPr sz="2000" kern="1200">
          <a:solidFill>
            <a:schemeClr val="tx1">
              <a:lumMod val="65000"/>
              <a:lumOff val="35000"/>
            </a:schemeClr>
          </a:solidFill>
          <a:latin typeface="+mn-lt"/>
          <a:ea typeface="+mn-ea"/>
          <a:cs typeface="+mn-cs"/>
        </a:defRPr>
      </a:lvl1pPr>
      <a:lvl2pPr marL="174625" indent="-174625" algn="l" defTabSz="914400" rtl="0" eaLnBrk="1" latinLnBrk="0" hangingPunct="1">
        <a:lnSpc>
          <a:spcPct val="100000"/>
        </a:lnSpc>
        <a:spcBef>
          <a:spcPts val="0"/>
        </a:spcBef>
        <a:buFont typeface="Symbol" charset="2"/>
        <a:buChar char="-"/>
        <a:defRPr sz="2000" kern="1200">
          <a:solidFill>
            <a:schemeClr val="tx1">
              <a:lumMod val="65000"/>
              <a:lumOff val="35000"/>
            </a:schemeClr>
          </a:solidFill>
          <a:latin typeface="+mn-lt"/>
          <a:ea typeface="+mn-ea"/>
          <a:cs typeface="+mn-cs"/>
        </a:defRPr>
      </a:lvl2pPr>
      <a:lvl3pPr marL="360363" indent="-185738" algn="l" defTabSz="914400" rtl="0" eaLnBrk="1" latinLnBrk="0" hangingPunct="1">
        <a:lnSpc>
          <a:spcPct val="100000"/>
        </a:lnSpc>
        <a:spcBef>
          <a:spcPts val="0"/>
        </a:spcBef>
        <a:buFont typeface="Symbol" charset="2"/>
        <a:buChar char="-"/>
        <a:defRPr sz="2000" kern="1200">
          <a:solidFill>
            <a:schemeClr val="tx1">
              <a:lumMod val="65000"/>
              <a:lumOff val="35000"/>
            </a:schemeClr>
          </a:solidFill>
          <a:latin typeface="+mn-lt"/>
          <a:ea typeface="+mn-ea"/>
          <a:cs typeface="+mn-cs"/>
        </a:defRPr>
      </a:lvl3pPr>
      <a:lvl4pPr marL="534988" indent="-174625" algn="l" defTabSz="914400" rtl="0" eaLnBrk="1" latinLnBrk="0" hangingPunct="1">
        <a:lnSpc>
          <a:spcPct val="100000"/>
        </a:lnSpc>
        <a:spcBef>
          <a:spcPts val="0"/>
        </a:spcBef>
        <a:buFont typeface="Symbol" charset="2"/>
        <a:buChar char="-"/>
        <a:defRPr sz="2000" kern="1200">
          <a:solidFill>
            <a:schemeClr val="tx1">
              <a:lumMod val="65000"/>
              <a:lumOff val="35000"/>
            </a:schemeClr>
          </a:solidFill>
          <a:latin typeface="+mn-lt"/>
          <a:ea typeface="+mn-ea"/>
          <a:cs typeface="+mn-cs"/>
        </a:defRPr>
      </a:lvl4pPr>
      <a:lvl5pPr marL="719138" indent="-184150" algn="l" defTabSz="914400" rtl="0" eaLnBrk="1" latinLnBrk="0" hangingPunct="1">
        <a:lnSpc>
          <a:spcPct val="100000"/>
        </a:lnSpc>
        <a:spcBef>
          <a:spcPts val="0"/>
        </a:spcBef>
        <a:buFont typeface="Symbol" charset="2"/>
        <a:buChar char="-"/>
        <a:defRPr sz="20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chart" Target="../charts/chart4.xml"/></Relationships>
</file>

<file path=ppt/slides/_rels/slide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chart" Target="../charts/char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chart" Target="../charts/chart8.xml"/></Relationships>
</file>

<file path=ppt/slides/_rels/slide1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chart" Target="../charts/chart17.xml"/></Relationships>
</file>

<file path=ppt/slides/_rels/slide23.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chart" Target="../charts/chart23.xml"/><Relationship Id="rId2" Type="http://schemas.openxmlformats.org/officeDocument/2006/relationships/chart" Target="../charts/chart22.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erbinat.ch/tarifempfehlungen/" TargetMode="External"/><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chart" Target="../charts/chart27.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chart" Target="../charts/chart2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natur-freizeit.ch/bildungsangebot"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CH" b="1"/>
              <a:t>Auswertung Umfrage</a:t>
            </a:r>
            <a:br>
              <a:rPr lang="de-CH"/>
            </a:br>
            <a:r>
              <a:rPr lang="de-CH"/>
              <a:t>Preise von Exkursionen und Angeboten – Entschädigung von Guides</a:t>
            </a:r>
          </a:p>
        </p:txBody>
      </p:sp>
      <p:sp>
        <p:nvSpPr>
          <p:cNvPr id="3" name="Untertitel 2"/>
          <p:cNvSpPr>
            <a:spLocks noGrp="1"/>
          </p:cNvSpPr>
          <p:nvPr>
            <p:ph type="subTitle" idx="1"/>
          </p:nvPr>
        </p:nvSpPr>
        <p:spPr/>
        <p:txBody>
          <a:bodyPr/>
          <a:lstStyle/>
          <a:p>
            <a:r>
              <a:rPr lang="de-CH"/>
              <a:t>Julia Agten</a:t>
            </a:r>
          </a:p>
          <a:p>
            <a:r>
              <a:rPr lang="de-CH"/>
              <a:t>2. Februar 2026</a:t>
            </a:r>
          </a:p>
        </p:txBody>
      </p:sp>
      <p:pic>
        <p:nvPicPr>
          <p:cNvPr id="14" name="Bildplatzhalter 13" descr="Ein Bild, das draußen, Baum, Kleidung, Person enthält.&#10;&#10;KI-generierte Inhalte können fehlerhaft sein.">
            <a:extLst>
              <a:ext uri="{FF2B5EF4-FFF2-40B4-BE49-F238E27FC236}">
                <a16:creationId xmlns:a16="http://schemas.microsoft.com/office/drawing/2014/main" id="{86667E89-BD4D-770B-B5BF-46AB869B4C7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8402" r="8402"/>
          <a:stretch>
            <a:fillRect/>
          </a:stretch>
        </p:blipFill>
        <p:spPr/>
      </p:pic>
    </p:spTree>
    <p:extLst>
      <p:ext uri="{BB962C8B-B14F-4D97-AF65-F5344CB8AC3E}">
        <p14:creationId xmlns:p14="http://schemas.microsoft.com/office/powerpoint/2010/main" val="1813533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3533F3-3376-52A8-68AC-0983FFE36E82}"/>
              </a:ext>
            </a:extLst>
          </p:cNvPr>
          <p:cNvSpPr>
            <a:spLocks noGrp="1"/>
          </p:cNvSpPr>
          <p:nvPr>
            <p:ph type="title"/>
          </p:nvPr>
        </p:nvSpPr>
        <p:spPr/>
        <p:txBody>
          <a:bodyPr/>
          <a:lstStyle/>
          <a:p>
            <a:r>
              <a:rPr lang="de-CH"/>
              <a:t>Allgemeine Informationen zur Umfrage</a:t>
            </a:r>
          </a:p>
        </p:txBody>
      </p:sp>
      <p:sp>
        <p:nvSpPr>
          <p:cNvPr id="3" name="Inhaltsplatzhalter 2">
            <a:extLst>
              <a:ext uri="{FF2B5EF4-FFF2-40B4-BE49-F238E27FC236}">
                <a16:creationId xmlns:a16="http://schemas.microsoft.com/office/drawing/2014/main" id="{3C32E88E-DD93-2DAD-DE79-A66C2F01F2A8}"/>
              </a:ext>
            </a:extLst>
          </p:cNvPr>
          <p:cNvSpPr>
            <a:spLocks noGrp="1"/>
          </p:cNvSpPr>
          <p:nvPr>
            <p:ph idx="1"/>
          </p:nvPr>
        </p:nvSpPr>
        <p:spPr/>
        <p:txBody>
          <a:bodyPr/>
          <a:lstStyle/>
          <a:p>
            <a:r>
              <a:rPr lang="de-CH"/>
              <a:t>Die Umfrage wurde ausgefüllt von </a:t>
            </a:r>
            <a:r>
              <a:rPr lang="de-CH" b="1"/>
              <a:t>20 Personen</a:t>
            </a:r>
            <a:r>
              <a:rPr lang="de-CH"/>
              <a:t>:</a:t>
            </a:r>
          </a:p>
          <a:p>
            <a:endParaRPr lang="de-CH"/>
          </a:p>
          <a:p>
            <a:pPr marL="342900" indent="-342900">
              <a:buFontTx/>
              <a:buChar char="-"/>
            </a:pPr>
            <a:r>
              <a:rPr lang="de-CH"/>
              <a:t>15 Regionale Naturpärke</a:t>
            </a:r>
          </a:p>
          <a:p>
            <a:pPr marL="342900" indent="-342900">
              <a:buFontTx/>
              <a:buChar char="-"/>
            </a:pPr>
            <a:r>
              <a:rPr lang="de-CH"/>
              <a:t>2 </a:t>
            </a:r>
            <a:r>
              <a:rPr lang="de-CH" err="1"/>
              <a:t>Naturerlebnispärke</a:t>
            </a:r>
            <a:endParaRPr lang="de-CH"/>
          </a:p>
          <a:p>
            <a:pPr marL="342900" indent="-342900">
              <a:buFontTx/>
              <a:buChar char="-"/>
            </a:pPr>
            <a:r>
              <a:rPr lang="de-CH"/>
              <a:t>Nationalpark</a:t>
            </a:r>
          </a:p>
          <a:p>
            <a:pPr marL="342900" indent="-342900">
              <a:buFontTx/>
              <a:buChar char="-"/>
            </a:pPr>
            <a:r>
              <a:rPr lang="de-CH"/>
              <a:t>2 Welterbe (SAJA und </a:t>
            </a:r>
            <a:r>
              <a:rPr lang="de-CH" err="1"/>
              <a:t>Sardona</a:t>
            </a:r>
            <a:r>
              <a:rPr lang="de-CH"/>
              <a:t>)</a:t>
            </a:r>
          </a:p>
          <a:p>
            <a:pPr marL="342900" indent="-342900">
              <a:buFontTx/>
              <a:buChar char="-"/>
            </a:pPr>
            <a:endParaRPr lang="de-CH"/>
          </a:p>
          <a:p>
            <a:endParaRPr lang="de-CH"/>
          </a:p>
          <a:p>
            <a:r>
              <a:rPr lang="de-CH"/>
              <a:t>Alle thematischen Fragen waren </a:t>
            </a:r>
            <a:r>
              <a:rPr lang="de-CH" b="1"/>
              <a:t>freiwillig</a:t>
            </a:r>
            <a:r>
              <a:rPr lang="de-CH"/>
              <a:t> auszufüllen, ausser die Frage zu den Gruppenangeboten.</a:t>
            </a:r>
          </a:p>
          <a:p>
            <a:r>
              <a:rPr lang="de-CH"/>
              <a:t>(Einzelne Pärke/Welterbe bieten keine Gruppenangebote an.)</a:t>
            </a:r>
          </a:p>
          <a:p>
            <a:endParaRPr lang="de-CH"/>
          </a:p>
        </p:txBody>
      </p:sp>
      <p:sp>
        <p:nvSpPr>
          <p:cNvPr id="4" name="Foliennummernplatzhalter 3">
            <a:extLst>
              <a:ext uri="{FF2B5EF4-FFF2-40B4-BE49-F238E27FC236}">
                <a16:creationId xmlns:a16="http://schemas.microsoft.com/office/drawing/2014/main" id="{25B7A39E-321D-4B9F-3C68-69A77D2FD29B}"/>
              </a:ext>
            </a:extLst>
          </p:cNvPr>
          <p:cNvSpPr>
            <a:spLocks noGrp="1"/>
          </p:cNvSpPr>
          <p:nvPr>
            <p:ph type="sldNum" sz="quarter" idx="12"/>
          </p:nvPr>
        </p:nvSpPr>
        <p:spPr/>
        <p:txBody>
          <a:bodyPr/>
          <a:lstStyle/>
          <a:p>
            <a:fld id="{442AD375-037F-43D0-B059-5172DA06796A}" type="slidenum">
              <a:rPr lang="de-CH" smtClean="0"/>
              <a:t>2</a:t>
            </a:fld>
            <a:endParaRPr lang="de-CH"/>
          </a:p>
        </p:txBody>
      </p:sp>
    </p:spTree>
    <p:extLst>
      <p:ext uri="{BB962C8B-B14F-4D97-AF65-F5344CB8AC3E}">
        <p14:creationId xmlns:p14="http://schemas.microsoft.com/office/powerpoint/2010/main" val="1604373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C86C5B-9A65-F290-8EDA-EAD57A3BFA2C}"/>
              </a:ext>
            </a:extLst>
          </p:cNvPr>
          <p:cNvSpPr>
            <a:spLocks noGrp="1"/>
          </p:cNvSpPr>
          <p:nvPr>
            <p:ph type="ctrTitle"/>
          </p:nvPr>
        </p:nvSpPr>
        <p:spPr/>
        <p:txBody>
          <a:bodyPr/>
          <a:lstStyle/>
          <a:p>
            <a:r>
              <a:rPr lang="de-CH"/>
              <a:t>Wie viel Kosten Schulangebote in den Pärken?</a:t>
            </a:r>
          </a:p>
        </p:txBody>
      </p:sp>
      <p:pic>
        <p:nvPicPr>
          <p:cNvPr id="5" name="Bildplatzhalter 4" descr="Ein Bild, das draußen, Kleidung, Baum, Person enthält.&#10;&#10;KI-generierte Inhalte können fehlerhaft sein.">
            <a:extLst>
              <a:ext uri="{FF2B5EF4-FFF2-40B4-BE49-F238E27FC236}">
                <a16:creationId xmlns:a16="http://schemas.microsoft.com/office/drawing/2014/main" id="{B640BDFE-48EF-1E1A-035A-08CBC6D1E95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2890" r="22890"/>
          <a:stretch>
            <a:fillRect/>
          </a:stretch>
        </p:blipFill>
        <p:spPr/>
      </p:pic>
    </p:spTree>
    <p:extLst>
      <p:ext uri="{BB962C8B-B14F-4D97-AF65-F5344CB8AC3E}">
        <p14:creationId xmlns:p14="http://schemas.microsoft.com/office/powerpoint/2010/main" val="1719493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417CEC-DB5D-702C-F26C-B5F906C67A51}"/>
              </a:ext>
            </a:extLst>
          </p:cNvPr>
          <p:cNvSpPr>
            <a:spLocks noGrp="1"/>
          </p:cNvSpPr>
          <p:nvPr>
            <p:ph type="title"/>
          </p:nvPr>
        </p:nvSpPr>
        <p:spPr/>
        <p:txBody>
          <a:bodyPr/>
          <a:lstStyle/>
          <a:p>
            <a:r>
              <a:rPr lang="de-CH"/>
              <a:t>Spezialpreise für Schulklassen aus dem Parkperimeter</a:t>
            </a:r>
          </a:p>
        </p:txBody>
      </p:sp>
      <p:sp>
        <p:nvSpPr>
          <p:cNvPr id="3" name="Inhaltsplatzhalter 2">
            <a:extLst>
              <a:ext uri="{FF2B5EF4-FFF2-40B4-BE49-F238E27FC236}">
                <a16:creationId xmlns:a16="http://schemas.microsoft.com/office/drawing/2014/main" id="{7D72CFE8-C087-3251-2AD1-53B45F90C900}"/>
              </a:ext>
            </a:extLst>
          </p:cNvPr>
          <p:cNvSpPr>
            <a:spLocks noGrp="1"/>
          </p:cNvSpPr>
          <p:nvPr>
            <p:ph sz="half" idx="1"/>
          </p:nvPr>
        </p:nvSpPr>
        <p:spPr>
          <a:xfrm>
            <a:off x="838200" y="2276872"/>
            <a:ext cx="4944000" cy="3816425"/>
          </a:xfrm>
        </p:spPr>
        <p:txBody>
          <a:bodyPr/>
          <a:lstStyle/>
          <a:p>
            <a:pPr marL="342900" indent="-342900">
              <a:spcAft>
                <a:spcPts val="1200"/>
              </a:spcAft>
              <a:buFont typeface="Symbol" panose="05050102010706020507" pitchFamily="18" charset="2"/>
              <a:buChar char="-"/>
            </a:pPr>
            <a:r>
              <a:rPr lang="de-CH"/>
              <a:t>Die meisten Pärke/Welterbe haben </a:t>
            </a:r>
            <a:r>
              <a:rPr lang="de-CH" b="1"/>
              <a:t>Reduktionen</a:t>
            </a:r>
            <a:r>
              <a:rPr lang="de-CH"/>
              <a:t> für die Schulen in ihrem Parkperimeter (Preisreduktion pauschal oder pro </a:t>
            </a:r>
            <a:r>
              <a:rPr lang="de-CH" err="1"/>
              <a:t>SuS</a:t>
            </a:r>
            <a:r>
              <a:rPr lang="de-CH"/>
              <a:t>, halber Preis).</a:t>
            </a:r>
          </a:p>
          <a:p>
            <a:pPr marL="342900" indent="-342900">
              <a:spcAft>
                <a:spcPts val="1200"/>
              </a:spcAft>
              <a:buFont typeface="Symbol" panose="05050102010706020507" pitchFamily="18" charset="2"/>
              <a:buChar char="-"/>
            </a:pPr>
            <a:r>
              <a:rPr lang="de-CH"/>
              <a:t>Bei 9 Pärken/Welterben sind viele Angebote für Parkschulen </a:t>
            </a:r>
            <a:r>
              <a:rPr lang="de-CH" b="1"/>
              <a:t>kostenlos</a:t>
            </a:r>
            <a:r>
              <a:rPr lang="de-CH"/>
              <a:t>.</a:t>
            </a:r>
          </a:p>
          <a:p>
            <a:pPr marL="342900" indent="-342900">
              <a:spcAft>
                <a:spcPts val="1200"/>
              </a:spcAft>
              <a:buFont typeface="Symbol" panose="05050102010706020507" pitchFamily="18" charset="2"/>
              <a:buChar char="-"/>
            </a:pPr>
            <a:r>
              <a:rPr lang="de-CH"/>
              <a:t>Einzelne Pärke/Welterbe haben keine speziellen Preise für die Schulen im Parkperimeter.</a:t>
            </a:r>
            <a:endParaRPr lang="en-US"/>
          </a:p>
          <a:p>
            <a:pPr>
              <a:spcAft>
                <a:spcPts val="1200"/>
              </a:spcAft>
            </a:pPr>
            <a:endParaRPr lang="en-US"/>
          </a:p>
          <a:p>
            <a:pPr>
              <a:spcAft>
                <a:spcPts val="1200"/>
              </a:spcAft>
            </a:pPr>
            <a:endParaRPr lang="de-CH"/>
          </a:p>
        </p:txBody>
      </p:sp>
      <p:sp>
        <p:nvSpPr>
          <p:cNvPr id="4" name="Inhaltsplatzhalter 3">
            <a:extLst>
              <a:ext uri="{FF2B5EF4-FFF2-40B4-BE49-F238E27FC236}">
                <a16:creationId xmlns:a16="http://schemas.microsoft.com/office/drawing/2014/main" id="{B067F3F1-C7E7-86CF-F8B1-42C5890C955B}"/>
              </a:ext>
            </a:extLst>
          </p:cNvPr>
          <p:cNvSpPr>
            <a:spLocks noGrp="1"/>
          </p:cNvSpPr>
          <p:nvPr>
            <p:ph sz="half" idx="2"/>
          </p:nvPr>
        </p:nvSpPr>
        <p:spPr>
          <a:xfrm>
            <a:off x="6409800" y="2276872"/>
            <a:ext cx="4944000" cy="3816425"/>
          </a:xfrm>
        </p:spPr>
        <p:txBody>
          <a:bodyPr/>
          <a:lstStyle/>
          <a:p>
            <a:pPr marL="342900" indent="-342900">
              <a:spcAft>
                <a:spcPts val="1200"/>
              </a:spcAft>
              <a:buFont typeface="Symbol" panose="05050102010706020507" pitchFamily="18" charset="2"/>
              <a:buChar char="-"/>
            </a:pPr>
            <a:r>
              <a:rPr lang="en-CA" err="1"/>
              <a:t>Materialkosten</a:t>
            </a:r>
            <a:r>
              <a:rPr lang="en-CA"/>
              <a:t> </a:t>
            </a:r>
            <a:r>
              <a:rPr lang="en-CA" err="1"/>
              <a:t>sind</a:t>
            </a:r>
            <a:r>
              <a:rPr lang="en-CA"/>
              <a:t> bis auf </a:t>
            </a:r>
            <a:r>
              <a:rPr lang="en-CA" err="1"/>
              <a:t>wenige</a:t>
            </a:r>
            <a:r>
              <a:rPr lang="en-CA"/>
              <a:t> </a:t>
            </a:r>
            <a:r>
              <a:rPr lang="en-CA" err="1"/>
              <a:t>Ausnahmen</a:t>
            </a:r>
            <a:r>
              <a:rPr lang="en-CA"/>
              <a:t> (</a:t>
            </a:r>
            <a:r>
              <a:rPr lang="en-CA" err="1"/>
              <a:t>z.B.</a:t>
            </a:r>
            <a:r>
              <a:rPr lang="en-CA"/>
              <a:t> </a:t>
            </a:r>
            <a:r>
              <a:rPr lang="en-CA" err="1"/>
              <a:t>Insektenhotel</a:t>
            </a:r>
            <a:r>
              <a:rPr lang="en-CA"/>
              <a:t>, </a:t>
            </a:r>
            <a:r>
              <a:rPr lang="en-CA" err="1"/>
              <a:t>Kosmetikprodukte</a:t>
            </a:r>
            <a:r>
              <a:rPr lang="en-CA"/>
              <a:t> </a:t>
            </a:r>
            <a:r>
              <a:rPr lang="en-CA" err="1"/>
              <a:t>herstellen</a:t>
            </a:r>
            <a:r>
              <a:rPr lang="en-CA"/>
              <a:t> </a:t>
            </a:r>
            <a:r>
              <a:rPr lang="en-CA" err="1"/>
              <a:t>u.ä</a:t>
            </a:r>
            <a:r>
              <a:rPr lang="en-CA"/>
              <a:t>.) </a:t>
            </a:r>
            <a:r>
              <a:rPr lang="en-CA" b="1" err="1"/>
              <a:t>im</a:t>
            </a:r>
            <a:r>
              <a:rPr lang="en-CA" b="1"/>
              <a:t> Preis </a:t>
            </a:r>
            <a:r>
              <a:rPr lang="en-CA" b="1" err="1"/>
              <a:t>inbegriffen</a:t>
            </a:r>
            <a:r>
              <a:rPr lang="en-CA"/>
              <a:t> und </a:t>
            </a:r>
            <a:r>
              <a:rPr lang="en-CA" err="1"/>
              <a:t>werden</a:t>
            </a:r>
            <a:r>
              <a:rPr lang="en-CA"/>
              <a:t> </a:t>
            </a:r>
            <a:r>
              <a:rPr lang="en-CA" err="1"/>
              <a:t>vom</a:t>
            </a:r>
            <a:r>
              <a:rPr lang="en-CA"/>
              <a:t> Park/</a:t>
            </a:r>
            <a:r>
              <a:rPr lang="en-CA" err="1"/>
              <a:t>Welterbe</a:t>
            </a:r>
            <a:r>
              <a:rPr lang="en-CA"/>
              <a:t> </a:t>
            </a:r>
            <a:r>
              <a:rPr lang="en-CA" err="1"/>
              <a:t>zur</a:t>
            </a:r>
            <a:r>
              <a:rPr lang="en-CA"/>
              <a:t> </a:t>
            </a:r>
            <a:r>
              <a:rPr lang="en-CA" err="1"/>
              <a:t>Verfügung</a:t>
            </a:r>
            <a:r>
              <a:rPr lang="en-CA"/>
              <a:t> </a:t>
            </a:r>
            <a:r>
              <a:rPr lang="en-CA" err="1"/>
              <a:t>gestellt</a:t>
            </a:r>
            <a:r>
              <a:rPr lang="en-CA"/>
              <a:t>. </a:t>
            </a:r>
            <a:endParaRPr lang="de-CH"/>
          </a:p>
          <a:p>
            <a:pPr>
              <a:spcAft>
                <a:spcPts val="1200"/>
              </a:spcAft>
            </a:pPr>
            <a:endParaRPr lang="de-CH"/>
          </a:p>
        </p:txBody>
      </p:sp>
      <p:sp>
        <p:nvSpPr>
          <p:cNvPr id="5" name="Foliennummernplatzhalter 4">
            <a:extLst>
              <a:ext uri="{FF2B5EF4-FFF2-40B4-BE49-F238E27FC236}">
                <a16:creationId xmlns:a16="http://schemas.microsoft.com/office/drawing/2014/main" id="{FC65C3CC-A0A8-ABCA-F33D-1EC8353E7FA1}"/>
              </a:ext>
            </a:extLst>
          </p:cNvPr>
          <p:cNvSpPr>
            <a:spLocks noGrp="1"/>
          </p:cNvSpPr>
          <p:nvPr>
            <p:ph type="sldNum" sz="quarter" idx="12"/>
          </p:nvPr>
        </p:nvSpPr>
        <p:spPr/>
        <p:txBody>
          <a:bodyPr/>
          <a:lstStyle/>
          <a:p>
            <a:fld id="{442AD375-037F-43D0-B059-5172DA06796A}" type="slidenum">
              <a:rPr lang="de-CH" smtClean="0"/>
              <a:t>4</a:t>
            </a:fld>
            <a:endParaRPr lang="de-CH"/>
          </a:p>
        </p:txBody>
      </p:sp>
      <p:sp>
        <p:nvSpPr>
          <p:cNvPr id="6" name="Textplatzhalter 5">
            <a:extLst>
              <a:ext uri="{FF2B5EF4-FFF2-40B4-BE49-F238E27FC236}">
                <a16:creationId xmlns:a16="http://schemas.microsoft.com/office/drawing/2014/main" id="{0D53D32D-733B-D3D2-A2A8-BABC034FFC01}"/>
              </a:ext>
            </a:extLst>
          </p:cNvPr>
          <p:cNvSpPr>
            <a:spLocks noGrp="1"/>
          </p:cNvSpPr>
          <p:nvPr>
            <p:ph type="body" sz="quarter" idx="13"/>
          </p:nvPr>
        </p:nvSpPr>
        <p:spPr/>
        <p:txBody>
          <a:bodyPr/>
          <a:lstStyle/>
          <a:p>
            <a:r>
              <a:rPr lang="de-CH"/>
              <a:t>Materialkosten</a:t>
            </a:r>
          </a:p>
        </p:txBody>
      </p:sp>
    </p:spTree>
    <p:extLst>
      <p:ext uri="{BB962C8B-B14F-4D97-AF65-F5344CB8AC3E}">
        <p14:creationId xmlns:p14="http://schemas.microsoft.com/office/powerpoint/2010/main" val="167921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9FE0465-9F71-CAEC-796F-EFB36D65DE08}"/>
              </a:ext>
            </a:extLst>
          </p:cNvPr>
          <p:cNvSpPr>
            <a:spLocks noGrp="1"/>
          </p:cNvSpPr>
          <p:nvPr>
            <p:ph type="title"/>
          </p:nvPr>
        </p:nvSpPr>
        <p:spPr/>
        <p:txBody>
          <a:bodyPr/>
          <a:lstStyle/>
          <a:p>
            <a:r>
              <a:rPr lang="de-CH"/>
              <a:t>Wie viel kosten Schulangebote in den Pärken?</a:t>
            </a:r>
            <a:br>
              <a:rPr lang="de-CH"/>
            </a:br>
            <a:r>
              <a:rPr lang="de-CH">
                <a:solidFill>
                  <a:schemeClr val="accent1"/>
                </a:solidFill>
              </a:rPr>
              <a:t>Angebote bis 2 Stunden</a:t>
            </a:r>
            <a:br>
              <a:rPr lang="de-CH"/>
            </a:br>
            <a:endParaRPr lang="de-CH"/>
          </a:p>
        </p:txBody>
      </p:sp>
      <p:graphicFrame>
        <p:nvGraphicFramePr>
          <p:cNvPr id="11" name="Inhaltsplatzhalter 10">
            <a:extLst>
              <a:ext uri="{FF2B5EF4-FFF2-40B4-BE49-F238E27FC236}">
                <a16:creationId xmlns:a16="http://schemas.microsoft.com/office/drawing/2014/main" id="{ACB8B727-FA68-2310-0238-26663113859D}"/>
              </a:ext>
            </a:extLst>
          </p:cNvPr>
          <p:cNvGraphicFramePr>
            <a:graphicFrameLocks noGrp="1"/>
          </p:cNvGraphicFramePr>
          <p:nvPr>
            <p:ph sz="half" idx="1"/>
            <p:extLst>
              <p:ext uri="{D42A27DB-BD31-4B8C-83A1-F6EECF244321}">
                <p14:modId xmlns:p14="http://schemas.microsoft.com/office/powerpoint/2010/main" val="200754520"/>
              </p:ext>
            </p:extLst>
          </p:nvPr>
        </p:nvGraphicFramePr>
        <p:xfrm>
          <a:off x="838200" y="2349219"/>
          <a:ext cx="4943475" cy="360006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Inhaltsplatzhalter 24">
            <a:extLst>
              <a:ext uri="{FF2B5EF4-FFF2-40B4-BE49-F238E27FC236}">
                <a16:creationId xmlns:a16="http://schemas.microsoft.com/office/drawing/2014/main" id="{D5A6A69C-2B1B-BB0D-EDC7-BC2660A75618}"/>
              </a:ext>
            </a:extLst>
          </p:cNvPr>
          <p:cNvGraphicFramePr>
            <a:graphicFrameLocks noGrp="1"/>
          </p:cNvGraphicFramePr>
          <p:nvPr>
            <p:ph sz="half" idx="2"/>
            <p:extLst>
              <p:ext uri="{D42A27DB-BD31-4B8C-83A1-F6EECF244321}">
                <p14:modId xmlns:p14="http://schemas.microsoft.com/office/powerpoint/2010/main" val="3723771722"/>
              </p:ext>
            </p:extLst>
          </p:nvPr>
        </p:nvGraphicFramePr>
        <p:xfrm>
          <a:off x="6410325" y="2348553"/>
          <a:ext cx="4943475" cy="3600387"/>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feld 1">
            <a:extLst>
              <a:ext uri="{FF2B5EF4-FFF2-40B4-BE49-F238E27FC236}">
                <a16:creationId xmlns:a16="http://schemas.microsoft.com/office/drawing/2014/main" id="{70ED7ED7-7765-1A5D-A878-D28E46957964}"/>
              </a:ext>
            </a:extLst>
          </p:cNvPr>
          <p:cNvSpPr txBox="1"/>
          <p:nvPr/>
        </p:nvSpPr>
        <p:spPr>
          <a:xfrm>
            <a:off x="911424"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9 Pärke/Welterbe</a:t>
            </a:r>
          </a:p>
        </p:txBody>
      </p:sp>
      <p:sp>
        <p:nvSpPr>
          <p:cNvPr id="3" name="Textfeld 2">
            <a:extLst>
              <a:ext uri="{FF2B5EF4-FFF2-40B4-BE49-F238E27FC236}">
                <a16:creationId xmlns:a16="http://schemas.microsoft.com/office/drawing/2014/main" id="{805B840D-F5B6-41BE-6CE0-48269E94CEE1}"/>
              </a:ext>
            </a:extLst>
          </p:cNvPr>
          <p:cNvSpPr txBox="1"/>
          <p:nvPr/>
        </p:nvSpPr>
        <p:spPr>
          <a:xfrm>
            <a:off x="6528048"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7 Pärke/Welterbe</a:t>
            </a:r>
          </a:p>
        </p:txBody>
      </p:sp>
      <p:sp>
        <p:nvSpPr>
          <p:cNvPr id="4" name="Rechteck 3">
            <a:extLst>
              <a:ext uri="{FF2B5EF4-FFF2-40B4-BE49-F238E27FC236}">
                <a16:creationId xmlns:a16="http://schemas.microsoft.com/office/drawing/2014/main" id="{A36F07C1-D8A4-B67A-9FDE-B2AECF147698}"/>
              </a:ext>
            </a:extLst>
          </p:cNvPr>
          <p:cNvSpPr/>
          <p:nvPr/>
        </p:nvSpPr>
        <p:spPr>
          <a:xfrm>
            <a:off x="10560496" y="5301208"/>
            <a:ext cx="648072" cy="288032"/>
          </a:xfrm>
          <a:prstGeom prst="rect">
            <a:avLst/>
          </a:prstGeom>
          <a:no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CH"/>
          </a:p>
        </p:txBody>
      </p:sp>
      <p:cxnSp>
        <p:nvCxnSpPr>
          <p:cNvPr id="6" name="Gerader Verbinder 5">
            <a:extLst>
              <a:ext uri="{FF2B5EF4-FFF2-40B4-BE49-F238E27FC236}">
                <a16:creationId xmlns:a16="http://schemas.microsoft.com/office/drawing/2014/main" id="{06A9B6E4-0428-C811-5E93-77EBAADAEC76}"/>
              </a:ext>
            </a:extLst>
          </p:cNvPr>
          <p:cNvCxnSpPr>
            <a:cxnSpLocks/>
          </p:cNvCxnSpPr>
          <p:nvPr/>
        </p:nvCxnSpPr>
        <p:spPr>
          <a:xfrm>
            <a:off x="911424" y="4287396"/>
            <a:ext cx="4752528"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7" name="Textfeld 6">
            <a:extLst>
              <a:ext uri="{FF2B5EF4-FFF2-40B4-BE49-F238E27FC236}">
                <a16:creationId xmlns:a16="http://schemas.microsoft.com/office/drawing/2014/main" id="{5ED4163C-DB77-F782-309C-420D4157BE3E}"/>
              </a:ext>
            </a:extLst>
          </p:cNvPr>
          <p:cNvSpPr txBox="1"/>
          <p:nvPr/>
        </p:nvSpPr>
        <p:spPr>
          <a:xfrm>
            <a:off x="4727848" y="3789040"/>
            <a:ext cx="936104"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br>
              <a:rPr lang="de-CH" sz="1400">
                <a:solidFill>
                  <a:schemeClr val="accent5"/>
                </a:solidFill>
              </a:rPr>
            </a:br>
            <a:r>
              <a:rPr lang="de-CH" sz="1400">
                <a:solidFill>
                  <a:schemeClr val="accent5"/>
                </a:solidFill>
              </a:rPr>
              <a:t>CHF 180.-</a:t>
            </a:r>
          </a:p>
        </p:txBody>
      </p:sp>
    </p:spTree>
    <p:extLst>
      <p:ext uri="{BB962C8B-B14F-4D97-AF65-F5344CB8AC3E}">
        <p14:creationId xmlns:p14="http://schemas.microsoft.com/office/powerpoint/2010/main" val="636422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5" grpId="0">
        <p:bldAsOne/>
      </p:bldGraphic>
      <p:bldP spid="3" grpId="0"/>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88A7-3347-0275-7D42-FC1F03FC600A}"/>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5AAA0530-998B-1674-4B7C-ECCF912CD32E}"/>
              </a:ext>
            </a:extLst>
          </p:cNvPr>
          <p:cNvSpPr>
            <a:spLocks noGrp="1"/>
          </p:cNvSpPr>
          <p:nvPr>
            <p:ph type="title"/>
          </p:nvPr>
        </p:nvSpPr>
        <p:spPr/>
        <p:txBody>
          <a:bodyPr/>
          <a:lstStyle/>
          <a:p>
            <a:r>
              <a:rPr lang="de-CH"/>
              <a:t>Wie viel kosten Schulangebote in den Pärken?</a:t>
            </a:r>
            <a:br>
              <a:rPr lang="de-CH"/>
            </a:br>
            <a:r>
              <a:rPr lang="de-CH">
                <a:solidFill>
                  <a:schemeClr val="accent1"/>
                </a:solidFill>
              </a:rPr>
              <a:t>Halbtägige Angebote</a:t>
            </a:r>
            <a:br>
              <a:rPr lang="de-CH"/>
            </a:br>
            <a:endParaRPr lang="de-CH"/>
          </a:p>
        </p:txBody>
      </p:sp>
      <p:graphicFrame>
        <p:nvGraphicFramePr>
          <p:cNvPr id="16" name="Inhaltsplatzhalter 15">
            <a:extLst>
              <a:ext uri="{FF2B5EF4-FFF2-40B4-BE49-F238E27FC236}">
                <a16:creationId xmlns:a16="http://schemas.microsoft.com/office/drawing/2014/main" id="{E27DF003-B736-21D4-E857-242F206CE551}"/>
              </a:ext>
            </a:extLst>
          </p:cNvPr>
          <p:cNvGraphicFramePr>
            <a:graphicFrameLocks noGrp="1"/>
          </p:cNvGraphicFramePr>
          <p:nvPr>
            <p:ph sz="half" idx="1"/>
            <p:extLst>
              <p:ext uri="{D42A27DB-BD31-4B8C-83A1-F6EECF244321}">
                <p14:modId xmlns:p14="http://schemas.microsoft.com/office/powerpoint/2010/main" val="349808990"/>
              </p:ext>
            </p:extLst>
          </p:nvPr>
        </p:nvGraphicFramePr>
        <p:xfrm>
          <a:off x="838200" y="2348879"/>
          <a:ext cx="4943475" cy="374394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Inhaltsplatzhalter 16">
            <a:extLst>
              <a:ext uri="{FF2B5EF4-FFF2-40B4-BE49-F238E27FC236}">
                <a16:creationId xmlns:a16="http://schemas.microsoft.com/office/drawing/2014/main" id="{BDFC1C05-41D1-5E6D-9424-7AD40006B992}"/>
              </a:ext>
            </a:extLst>
          </p:cNvPr>
          <p:cNvGraphicFramePr>
            <a:graphicFrameLocks noGrp="1"/>
          </p:cNvGraphicFramePr>
          <p:nvPr>
            <p:ph sz="half" idx="2"/>
            <p:extLst>
              <p:ext uri="{D42A27DB-BD31-4B8C-83A1-F6EECF244321}">
                <p14:modId xmlns:p14="http://schemas.microsoft.com/office/powerpoint/2010/main" val="357337790"/>
              </p:ext>
            </p:extLst>
          </p:nvPr>
        </p:nvGraphicFramePr>
        <p:xfrm>
          <a:off x="6410325" y="2349500"/>
          <a:ext cx="4943475" cy="3743325"/>
        </p:xfrm>
        <a:graphic>
          <a:graphicData uri="http://schemas.openxmlformats.org/drawingml/2006/chart">
            <c:chart xmlns:c="http://schemas.openxmlformats.org/drawingml/2006/chart" xmlns:r="http://schemas.openxmlformats.org/officeDocument/2006/relationships" r:id="rId4"/>
          </a:graphicData>
        </a:graphic>
      </p:graphicFrame>
      <p:sp>
        <p:nvSpPr>
          <p:cNvPr id="2" name="Rechteck 1">
            <a:extLst>
              <a:ext uri="{FF2B5EF4-FFF2-40B4-BE49-F238E27FC236}">
                <a16:creationId xmlns:a16="http://schemas.microsoft.com/office/drawing/2014/main" id="{7BC6D2FD-1EAF-4A56-64B0-82356CFDACBA}"/>
              </a:ext>
            </a:extLst>
          </p:cNvPr>
          <p:cNvSpPr/>
          <p:nvPr/>
        </p:nvSpPr>
        <p:spPr>
          <a:xfrm>
            <a:off x="10704512" y="5301208"/>
            <a:ext cx="503177" cy="360040"/>
          </a:xfrm>
          <a:prstGeom prst="rect">
            <a:avLst/>
          </a:prstGeom>
          <a:no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3" name="Textfeld 2">
            <a:extLst>
              <a:ext uri="{FF2B5EF4-FFF2-40B4-BE49-F238E27FC236}">
                <a16:creationId xmlns:a16="http://schemas.microsoft.com/office/drawing/2014/main" id="{6123A546-90BB-83A0-58D5-67E5BD5513DE}"/>
              </a:ext>
            </a:extLst>
          </p:cNvPr>
          <p:cNvSpPr txBox="1"/>
          <p:nvPr/>
        </p:nvSpPr>
        <p:spPr>
          <a:xfrm>
            <a:off x="911424"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4 Pärke/Welterbe</a:t>
            </a:r>
          </a:p>
        </p:txBody>
      </p:sp>
      <p:sp>
        <p:nvSpPr>
          <p:cNvPr id="4" name="Textfeld 3">
            <a:extLst>
              <a:ext uri="{FF2B5EF4-FFF2-40B4-BE49-F238E27FC236}">
                <a16:creationId xmlns:a16="http://schemas.microsoft.com/office/drawing/2014/main" id="{4B6ACC11-FE26-9B72-85C2-9741B92B9AF9}"/>
              </a:ext>
            </a:extLst>
          </p:cNvPr>
          <p:cNvSpPr txBox="1"/>
          <p:nvPr/>
        </p:nvSpPr>
        <p:spPr>
          <a:xfrm>
            <a:off x="6528048"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2 Pärke/Welterbe</a:t>
            </a:r>
          </a:p>
        </p:txBody>
      </p:sp>
      <p:cxnSp>
        <p:nvCxnSpPr>
          <p:cNvPr id="6" name="Gerader Verbinder 5">
            <a:extLst>
              <a:ext uri="{FF2B5EF4-FFF2-40B4-BE49-F238E27FC236}">
                <a16:creationId xmlns:a16="http://schemas.microsoft.com/office/drawing/2014/main" id="{6BD66E9F-635E-89B9-F5C7-85FDFEA14D2E}"/>
              </a:ext>
            </a:extLst>
          </p:cNvPr>
          <p:cNvCxnSpPr>
            <a:cxnSpLocks/>
          </p:cNvCxnSpPr>
          <p:nvPr/>
        </p:nvCxnSpPr>
        <p:spPr>
          <a:xfrm>
            <a:off x="921152" y="4162836"/>
            <a:ext cx="4752528"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7" name="Textfeld 6">
            <a:extLst>
              <a:ext uri="{FF2B5EF4-FFF2-40B4-BE49-F238E27FC236}">
                <a16:creationId xmlns:a16="http://schemas.microsoft.com/office/drawing/2014/main" id="{3248A72F-7939-F9AE-1F9A-8448947D476D}"/>
              </a:ext>
            </a:extLst>
          </p:cNvPr>
          <p:cNvSpPr txBox="1"/>
          <p:nvPr/>
        </p:nvSpPr>
        <p:spPr>
          <a:xfrm>
            <a:off x="4727848" y="3645024"/>
            <a:ext cx="936104"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br>
              <a:rPr lang="de-CH" sz="1400">
                <a:solidFill>
                  <a:schemeClr val="accent5"/>
                </a:solidFill>
              </a:rPr>
            </a:br>
            <a:r>
              <a:rPr lang="de-CH" sz="1400">
                <a:solidFill>
                  <a:schemeClr val="accent5"/>
                </a:solidFill>
              </a:rPr>
              <a:t>CHF 240.-</a:t>
            </a:r>
          </a:p>
        </p:txBody>
      </p:sp>
    </p:spTree>
    <p:extLst>
      <p:ext uri="{BB962C8B-B14F-4D97-AF65-F5344CB8AC3E}">
        <p14:creationId xmlns:p14="http://schemas.microsoft.com/office/powerpoint/2010/main" val="76561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2"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4CC089-928D-2A96-6040-60724C02D003}"/>
              </a:ext>
            </a:extLst>
          </p:cNvPr>
          <p:cNvSpPr>
            <a:spLocks noGrp="1"/>
          </p:cNvSpPr>
          <p:nvPr>
            <p:ph type="title"/>
          </p:nvPr>
        </p:nvSpPr>
        <p:spPr/>
        <p:txBody>
          <a:bodyPr/>
          <a:lstStyle/>
          <a:p>
            <a:r>
              <a:rPr lang="de-CH"/>
              <a:t>Wie viel kosten Schulangebote in den Pärken?</a:t>
            </a:r>
            <a:br>
              <a:rPr lang="de-CH"/>
            </a:br>
            <a:r>
              <a:rPr lang="de-CH">
                <a:solidFill>
                  <a:schemeClr val="accent1"/>
                </a:solidFill>
              </a:rPr>
              <a:t>Tagesangebote</a:t>
            </a:r>
            <a:br>
              <a:rPr lang="de-CH"/>
            </a:br>
            <a:endParaRPr lang="de-CH"/>
          </a:p>
        </p:txBody>
      </p:sp>
      <p:graphicFrame>
        <p:nvGraphicFramePr>
          <p:cNvPr id="8" name="Inhaltsplatzhalter 7">
            <a:extLst>
              <a:ext uri="{FF2B5EF4-FFF2-40B4-BE49-F238E27FC236}">
                <a16:creationId xmlns:a16="http://schemas.microsoft.com/office/drawing/2014/main" id="{50D6EF9A-E649-DFB0-44BF-B5A93FA91D97}"/>
              </a:ext>
            </a:extLst>
          </p:cNvPr>
          <p:cNvGraphicFramePr>
            <a:graphicFrameLocks noGrp="1"/>
          </p:cNvGraphicFramePr>
          <p:nvPr>
            <p:ph sz="half" idx="1"/>
            <p:extLst>
              <p:ext uri="{D42A27DB-BD31-4B8C-83A1-F6EECF244321}">
                <p14:modId xmlns:p14="http://schemas.microsoft.com/office/powerpoint/2010/main" val="2453145731"/>
              </p:ext>
            </p:extLst>
          </p:nvPr>
        </p:nvGraphicFramePr>
        <p:xfrm>
          <a:off x="838200" y="2276475"/>
          <a:ext cx="4943475" cy="367280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Inhaltsplatzhalter 10">
            <a:extLst>
              <a:ext uri="{FF2B5EF4-FFF2-40B4-BE49-F238E27FC236}">
                <a16:creationId xmlns:a16="http://schemas.microsoft.com/office/drawing/2014/main" id="{794EDD27-3919-4B46-94A8-B6BF49FD7CFB}"/>
              </a:ext>
            </a:extLst>
          </p:cNvPr>
          <p:cNvGraphicFramePr>
            <a:graphicFrameLocks noGrp="1"/>
          </p:cNvGraphicFramePr>
          <p:nvPr>
            <p:ph sz="half" idx="2"/>
            <p:extLst>
              <p:ext uri="{D42A27DB-BD31-4B8C-83A1-F6EECF244321}">
                <p14:modId xmlns:p14="http://schemas.microsoft.com/office/powerpoint/2010/main" val="1765662346"/>
              </p:ext>
            </p:extLst>
          </p:nvPr>
        </p:nvGraphicFramePr>
        <p:xfrm>
          <a:off x="6410325" y="2276475"/>
          <a:ext cx="4943475" cy="3672805"/>
        </p:xfrm>
        <a:graphic>
          <a:graphicData uri="http://schemas.openxmlformats.org/drawingml/2006/chart">
            <c:chart xmlns:c="http://schemas.openxmlformats.org/drawingml/2006/chart" xmlns:r="http://schemas.openxmlformats.org/officeDocument/2006/relationships" r:id="rId4"/>
          </a:graphicData>
        </a:graphic>
      </p:graphicFrame>
      <p:sp>
        <p:nvSpPr>
          <p:cNvPr id="5" name="Foliennummernplatzhalter 4">
            <a:extLst>
              <a:ext uri="{FF2B5EF4-FFF2-40B4-BE49-F238E27FC236}">
                <a16:creationId xmlns:a16="http://schemas.microsoft.com/office/drawing/2014/main" id="{0DB0CCDB-C07D-EE7F-697F-BE6055A73F50}"/>
              </a:ext>
            </a:extLst>
          </p:cNvPr>
          <p:cNvSpPr>
            <a:spLocks noGrp="1"/>
          </p:cNvSpPr>
          <p:nvPr>
            <p:ph type="sldNum" sz="quarter" idx="12"/>
          </p:nvPr>
        </p:nvSpPr>
        <p:spPr/>
        <p:txBody>
          <a:bodyPr/>
          <a:lstStyle/>
          <a:p>
            <a:fld id="{442AD375-037F-43D0-B059-5172DA06796A}" type="slidenum">
              <a:rPr lang="de-CH" smtClean="0"/>
              <a:t>7</a:t>
            </a:fld>
            <a:endParaRPr lang="de-CH"/>
          </a:p>
        </p:txBody>
      </p:sp>
      <p:sp>
        <p:nvSpPr>
          <p:cNvPr id="4" name="Textfeld 3">
            <a:extLst>
              <a:ext uri="{FF2B5EF4-FFF2-40B4-BE49-F238E27FC236}">
                <a16:creationId xmlns:a16="http://schemas.microsoft.com/office/drawing/2014/main" id="{A0010444-9571-8378-DC6F-B12A5FC7D6ED}"/>
              </a:ext>
            </a:extLst>
          </p:cNvPr>
          <p:cNvSpPr txBox="1"/>
          <p:nvPr/>
        </p:nvSpPr>
        <p:spPr>
          <a:xfrm>
            <a:off x="911424"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4 Pärke/Welterbe</a:t>
            </a:r>
          </a:p>
        </p:txBody>
      </p:sp>
      <p:sp>
        <p:nvSpPr>
          <p:cNvPr id="6" name="Textfeld 5">
            <a:extLst>
              <a:ext uri="{FF2B5EF4-FFF2-40B4-BE49-F238E27FC236}">
                <a16:creationId xmlns:a16="http://schemas.microsoft.com/office/drawing/2014/main" id="{5B942626-996B-3301-F3C6-7E6A4BAA160E}"/>
              </a:ext>
            </a:extLst>
          </p:cNvPr>
          <p:cNvSpPr txBox="1"/>
          <p:nvPr/>
        </p:nvSpPr>
        <p:spPr>
          <a:xfrm>
            <a:off x="6528048"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3 Pärke/Welterbe</a:t>
            </a:r>
          </a:p>
        </p:txBody>
      </p:sp>
      <p:sp>
        <p:nvSpPr>
          <p:cNvPr id="7" name="Rechteck 6">
            <a:extLst>
              <a:ext uri="{FF2B5EF4-FFF2-40B4-BE49-F238E27FC236}">
                <a16:creationId xmlns:a16="http://schemas.microsoft.com/office/drawing/2014/main" id="{C74B48E9-7D80-408B-5102-0DA4E5707B1D}"/>
              </a:ext>
            </a:extLst>
          </p:cNvPr>
          <p:cNvSpPr/>
          <p:nvPr/>
        </p:nvSpPr>
        <p:spPr>
          <a:xfrm>
            <a:off x="10982496" y="5157192"/>
            <a:ext cx="201319" cy="384474"/>
          </a:xfrm>
          <a:prstGeom prst="rect">
            <a:avLst/>
          </a:prstGeom>
          <a:no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CH"/>
          </a:p>
        </p:txBody>
      </p:sp>
      <p:cxnSp>
        <p:nvCxnSpPr>
          <p:cNvPr id="9" name="Gerader Verbinder 8">
            <a:extLst>
              <a:ext uri="{FF2B5EF4-FFF2-40B4-BE49-F238E27FC236}">
                <a16:creationId xmlns:a16="http://schemas.microsoft.com/office/drawing/2014/main" id="{45F9BA78-46B0-2AEE-C82D-534390E93C1F}"/>
              </a:ext>
            </a:extLst>
          </p:cNvPr>
          <p:cNvCxnSpPr>
            <a:cxnSpLocks/>
          </p:cNvCxnSpPr>
          <p:nvPr/>
        </p:nvCxnSpPr>
        <p:spPr>
          <a:xfrm>
            <a:off x="911424" y="4287396"/>
            <a:ext cx="4752528"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0" name="Textfeld 9">
            <a:extLst>
              <a:ext uri="{FF2B5EF4-FFF2-40B4-BE49-F238E27FC236}">
                <a16:creationId xmlns:a16="http://schemas.microsoft.com/office/drawing/2014/main" id="{49DAF2DC-9407-A13C-6BCE-C35A79DA58E3}"/>
              </a:ext>
            </a:extLst>
          </p:cNvPr>
          <p:cNvSpPr txBox="1"/>
          <p:nvPr/>
        </p:nvSpPr>
        <p:spPr>
          <a:xfrm>
            <a:off x="4727848" y="3789040"/>
            <a:ext cx="936104"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br>
              <a:rPr lang="de-CH" sz="1400">
                <a:solidFill>
                  <a:schemeClr val="accent5"/>
                </a:solidFill>
              </a:rPr>
            </a:br>
            <a:r>
              <a:rPr lang="de-CH" sz="1400">
                <a:solidFill>
                  <a:schemeClr val="accent5"/>
                </a:solidFill>
              </a:rPr>
              <a:t>CHF 383.-</a:t>
            </a:r>
          </a:p>
        </p:txBody>
      </p:sp>
    </p:spTree>
    <p:extLst>
      <p:ext uri="{BB962C8B-B14F-4D97-AF65-F5344CB8AC3E}">
        <p14:creationId xmlns:p14="http://schemas.microsoft.com/office/powerpoint/2010/main" val="169506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P spid="6"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86093E-8733-CC98-E18C-E98E2ABA28E9}"/>
              </a:ext>
            </a:extLst>
          </p:cNvPr>
          <p:cNvSpPr>
            <a:spLocks noGrp="1"/>
          </p:cNvSpPr>
          <p:nvPr>
            <p:ph type="title"/>
          </p:nvPr>
        </p:nvSpPr>
        <p:spPr/>
        <p:txBody>
          <a:bodyPr/>
          <a:lstStyle/>
          <a:p>
            <a:r>
              <a:rPr lang="en-CA" err="1"/>
              <a:t>Maximale</a:t>
            </a:r>
            <a:r>
              <a:rPr lang="en-CA"/>
              <a:t> </a:t>
            </a:r>
            <a:r>
              <a:rPr lang="en-CA" err="1"/>
              <a:t>Gruppengrösse</a:t>
            </a:r>
            <a:r>
              <a:rPr lang="en-CA"/>
              <a:t> </a:t>
            </a:r>
            <a:r>
              <a:rPr lang="en-CA" err="1"/>
              <a:t>bei</a:t>
            </a:r>
            <a:r>
              <a:rPr lang="en-CA"/>
              <a:t> </a:t>
            </a:r>
            <a:r>
              <a:rPr lang="en-CA" err="1"/>
              <a:t>Schulklassen</a:t>
            </a:r>
            <a:endParaRPr lang="de-CH"/>
          </a:p>
        </p:txBody>
      </p:sp>
      <p:sp>
        <p:nvSpPr>
          <p:cNvPr id="3" name="Inhaltsplatzhalter 2">
            <a:extLst>
              <a:ext uri="{FF2B5EF4-FFF2-40B4-BE49-F238E27FC236}">
                <a16:creationId xmlns:a16="http://schemas.microsoft.com/office/drawing/2014/main" id="{0783603F-AF40-9356-2D65-73AEBFFCD33E}"/>
              </a:ext>
            </a:extLst>
          </p:cNvPr>
          <p:cNvSpPr>
            <a:spLocks noGrp="1"/>
          </p:cNvSpPr>
          <p:nvPr>
            <p:ph idx="1"/>
          </p:nvPr>
        </p:nvSpPr>
        <p:spPr/>
        <p:txBody>
          <a:bodyPr/>
          <a:lstStyle/>
          <a:p>
            <a:pPr marL="342900" indent="-342900">
              <a:spcAft>
                <a:spcPts val="1200"/>
              </a:spcAft>
              <a:buFont typeface="Symbol" panose="05050102010706020507" pitchFamily="18" charset="2"/>
              <a:buChar char="-"/>
            </a:pPr>
            <a:r>
              <a:rPr lang="en-CA"/>
              <a:t>Die </a:t>
            </a:r>
            <a:r>
              <a:rPr lang="en-CA" err="1"/>
              <a:t>Hälfte</a:t>
            </a:r>
            <a:r>
              <a:rPr lang="en-CA"/>
              <a:t> der Pärke/</a:t>
            </a:r>
            <a:r>
              <a:rPr lang="en-CA" err="1"/>
              <a:t>Welterbe</a:t>
            </a:r>
            <a:r>
              <a:rPr lang="en-CA"/>
              <a:t> </a:t>
            </a:r>
            <a:r>
              <a:rPr lang="en-CA" err="1"/>
              <a:t>nennt</a:t>
            </a:r>
            <a:r>
              <a:rPr lang="en-CA"/>
              <a:t> </a:t>
            </a:r>
            <a:r>
              <a:rPr lang="en-CA" err="1"/>
              <a:t>eine</a:t>
            </a:r>
            <a:r>
              <a:rPr lang="en-CA"/>
              <a:t> </a:t>
            </a:r>
            <a:r>
              <a:rPr lang="en-CA" b="1" err="1"/>
              <a:t>maximale</a:t>
            </a:r>
            <a:r>
              <a:rPr lang="en-CA" b="1"/>
              <a:t> </a:t>
            </a:r>
            <a:r>
              <a:rPr lang="en-CA" b="1" err="1"/>
              <a:t>Gruppengrösse</a:t>
            </a:r>
            <a:r>
              <a:rPr lang="en-CA" b="1"/>
              <a:t> von 25 Kinder</a:t>
            </a:r>
            <a:r>
              <a:rPr lang="en-CA"/>
              <a:t>.</a:t>
            </a:r>
            <a:br>
              <a:rPr lang="en-CA"/>
            </a:br>
            <a:r>
              <a:rPr lang="en-CA"/>
              <a:t>Zwei Pärke </a:t>
            </a:r>
            <a:r>
              <a:rPr lang="en-CA" err="1"/>
              <a:t>nehmen</a:t>
            </a:r>
            <a:r>
              <a:rPr lang="en-CA"/>
              <a:t> </a:t>
            </a:r>
            <a:r>
              <a:rPr lang="en-CA" err="1"/>
              <a:t>auch</a:t>
            </a:r>
            <a:r>
              <a:rPr lang="en-CA"/>
              <a:t> Gruppen von 30-32 Kinder. </a:t>
            </a:r>
            <a:br>
              <a:rPr lang="en-CA"/>
            </a:br>
            <a:r>
              <a:rPr lang="en-CA"/>
              <a:t>Zwei Pärke </a:t>
            </a:r>
            <a:r>
              <a:rPr lang="en-CA" err="1"/>
              <a:t>nur</a:t>
            </a:r>
            <a:r>
              <a:rPr lang="en-CA"/>
              <a:t> Gruppen bis max. 20 Kinder. </a:t>
            </a:r>
            <a:endParaRPr lang="de-CH"/>
          </a:p>
          <a:p>
            <a:pPr marL="342900" indent="-342900">
              <a:spcAft>
                <a:spcPts val="1200"/>
              </a:spcAft>
              <a:buFont typeface="Symbol" panose="05050102010706020507" pitchFamily="18" charset="2"/>
              <a:buChar char="-"/>
            </a:pPr>
            <a:r>
              <a:rPr lang="en-CA" err="1"/>
              <a:t>Einige</a:t>
            </a:r>
            <a:r>
              <a:rPr lang="en-CA"/>
              <a:t> Pärke/</a:t>
            </a:r>
            <a:r>
              <a:rPr lang="en-CA" err="1"/>
              <a:t>Welterbe</a:t>
            </a:r>
            <a:r>
              <a:rPr lang="en-CA"/>
              <a:t> </a:t>
            </a:r>
            <a:r>
              <a:rPr lang="en-CA" err="1"/>
              <a:t>schreiben</a:t>
            </a:r>
            <a:r>
              <a:rPr lang="en-CA"/>
              <a:t>, </a:t>
            </a:r>
            <a:r>
              <a:rPr lang="en-CA" err="1"/>
              <a:t>dass</a:t>
            </a:r>
            <a:r>
              <a:rPr lang="en-CA"/>
              <a:t> die </a:t>
            </a:r>
            <a:r>
              <a:rPr lang="en-CA" err="1"/>
              <a:t>Gruppengrösse</a:t>
            </a:r>
            <a:r>
              <a:rPr lang="en-CA"/>
              <a:t> </a:t>
            </a:r>
            <a:r>
              <a:rPr lang="en-CA" err="1"/>
              <a:t>vom</a:t>
            </a:r>
            <a:r>
              <a:rPr lang="en-CA"/>
              <a:t> </a:t>
            </a:r>
            <a:r>
              <a:rPr lang="en-CA" err="1"/>
              <a:t>Angebot</a:t>
            </a:r>
            <a:r>
              <a:rPr lang="en-CA"/>
              <a:t> </a:t>
            </a:r>
            <a:r>
              <a:rPr lang="en-CA" err="1"/>
              <a:t>abhängig</a:t>
            </a:r>
            <a:r>
              <a:rPr lang="en-CA"/>
              <a:t> </a:t>
            </a:r>
            <a:r>
              <a:rPr lang="en-CA" err="1"/>
              <a:t>ist</a:t>
            </a:r>
            <a:r>
              <a:rPr lang="en-CA"/>
              <a:t>. Je </a:t>
            </a:r>
            <a:r>
              <a:rPr lang="en-CA" err="1"/>
              <a:t>nach</a:t>
            </a:r>
            <a:r>
              <a:rPr lang="en-CA"/>
              <a:t> </a:t>
            </a:r>
            <a:r>
              <a:rPr lang="en-CA" err="1"/>
              <a:t>Programm</a:t>
            </a:r>
            <a:r>
              <a:rPr lang="en-CA"/>
              <a:t> </a:t>
            </a:r>
            <a:r>
              <a:rPr lang="en-CA" err="1"/>
              <a:t>kann</a:t>
            </a:r>
            <a:r>
              <a:rPr lang="en-CA"/>
              <a:t> die Gruppe </a:t>
            </a:r>
            <a:r>
              <a:rPr lang="en-CA" err="1"/>
              <a:t>grösser</a:t>
            </a:r>
            <a:r>
              <a:rPr lang="en-CA"/>
              <a:t> </a:t>
            </a:r>
            <a:r>
              <a:rPr lang="en-CA" err="1"/>
              <a:t>oder</a:t>
            </a:r>
            <a:r>
              <a:rPr lang="en-CA"/>
              <a:t> </a:t>
            </a:r>
            <a:r>
              <a:rPr lang="en-CA" err="1"/>
              <a:t>kleiner</a:t>
            </a:r>
            <a:r>
              <a:rPr lang="en-CA"/>
              <a:t> sein.</a:t>
            </a:r>
            <a:endParaRPr lang="de-CH"/>
          </a:p>
          <a:p>
            <a:pPr marL="342900" indent="-342900">
              <a:spcAft>
                <a:spcPts val="1200"/>
              </a:spcAft>
              <a:buFont typeface="Symbol" panose="05050102010706020507" pitchFamily="18" charset="2"/>
              <a:buChar char="-"/>
            </a:pPr>
            <a:r>
              <a:rPr lang="en-CA"/>
              <a:t>Oft </a:t>
            </a:r>
            <a:r>
              <a:rPr lang="en-CA" err="1"/>
              <a:t>versucht</a:t>
            </a:r>
            <a:r>
              <a:rPr lang="en-CA"/>
              <a:t> man </a:t>
            </a:r>
            <a:r>
              <a:rPr lang="en-CA" b="1" err="1"/>
              <a:t>mit</a:t>
            </a:r>
            <a:r>
              <a:rPr lang="en-CA" b="1"/>
              <a:t> </a:t>
            </a:r>
            <a:r>
              <a:rPr lang="en-CA" b="1" err="1"/>
              <a:t>Begleitpersonen</a:t>
            </a:r>
            <a:r>
              <a:rPr lang="en-CA" b="1"/>
              <a:t> von der Schule </a:t>
            </a:r>
            <a:r>
              <a:rPr lang="en-CA" b="1" err="1"/>
              <a:t>eine</a:t>
            </a:r>
            <a:r>
              <a:rPr lang="en-CA" b="1"/>
              <a:t> </a:t>
            </a:r>
            <a:r>
              <a:rPr lang="en-CA" b="1" err="1"/>
              <a:t>Lösung</a:t>
            </a:r>
            <a:r>
              <a:rPr lang="en-CA" b="1"/>
              <a:t> </a:t>
            </a:r>
            <a:r>
              <a:rPr lang="en-CA" b="1" err="1"/>
              <a:t>zu</a:t>
            </a:r>
            <a:r>
              <a:rPr lang="en-CA" b="1"/>
              <a:t> </a:t>
            </a:r>
            <a:r>
              <a:rPr lang="en-CA" b="1" err="1"/>
              <a:t>finden</a:t>
            </a:r>
            <a:r>
              <a:rPr lang="en-CA"/>
              <a:t>, </a:t>
            </a:r>
            <a:r>
              <a:rPr lang="en-CA" err="1"/>
              <a:t>damit</a:t>
            </a:r>
            <a:r>
              <a:rPr lang="en-CA"/>
              <a:t> das </a:t>
            </a:r>
            <a:r>
              <a:rPr lang="en-CA" err="1"/>
              <a:t>Angebot</a:t>
            </a:r>
            <a:r>
              <a:rPr lang="en-CA"/>
              <a:t> </a:t>
            </a:r>
            <a:r>
              <a:rPr lang="en-CA" err="1"/>
              <a:t>mit</a:t>
            </a:r>
            <a:r>
              <a:rPr lang="en-CA"/>
              <a:t> </a:t>
            </a:r>
            <a:r>
              <a:rPr lang="en-CA" err="1"/>
              <a:t>einem</a:t>
            </a:r>
            <a:r>
              <a:rPr lang="en-CA"/>
              <a:t> Guide </a:t>
            </a:r>
            <a:r>
              <a:rPr lang="en-CA" err="1"/>
              <a:t>durchführbar</a:t>
            </a:r>
            <a:r>
              <a:rPr lang="en-CA"/>
              <a:t> </a:t>
            </a:r>
            <a:r>
              <a:rPr lang="en-CA" err="1"/>
              <a:t>ist</a:t>
            </a:r>
            <a:r>
              <a:rPr lang="en-CA"/>
              <a:t>. </a:t>
            </a:r>
            <a:r>
              <a:rPr lang="en-CA" err="1"/>
              <a:t>Sonst</a:t>
            </a:r>
            <a:r>
              <a:rPr lang="en-CA"/>
              <a:t> </a:t>
            </a:r>
            <a:r>
              <a:rPr lang="en-CA" err="1"/>
              <a:t>wird</a:t>
            </a:r>
            <a:r>
              <a:rPr lang="en-CA"/>
              <a:t> es für Park und Schule </a:t>
            </a:r>
            <a:r>
              <a:rPr lang="en-CA" err="1"/>
              <a:t>zu</a:t>
            </a:r>
            <a:r>
              <a:rPr lang="en-CA"/>
              <a:t> </a:t>
            </a:r>
            <a:r>
              <a:rPr lang="en-CA" err="1"/>
              <a:t>teuer</a:t>
            </a:r>
            <a:r>
              <a:rPr lang="en-CA"/>
              <a:t>.</a:t>
            </a:r>
            <a:endParaRPr lang="de-CH"/>
          </a:p>
          <a:p>
            <a:pPr marL="342900" indent="-342900">
              <a:spcAft>
                <a:spcPts val="1200"/>
              </a:spcAft>
              <a:buFont typeface="Symbol" panose="05050102010706020507" pitchFamily="18" charset="2"/>
              <a:buChar char="-"/>
            </a:pPr>
            <a:endParaRPr lang="de-CH"/>
          </a:p>
        </p:txBody>
      </p:sp>
      <p:sp>
        <p:nvSpPr>
          <p:cNvPr id="4" name="Foliennummernplatzhalter 3">
            <a:extLst>
              <a:ext uri="{FF2B5EF4-FFF2-40B4-BE49-F238E27FC236}">
                <a16:creationId xmlns:a16="http://schemas.microsoft.com/office/drawing/2014/main" id="{D8CFDCEF-BC00-5DC2-4CC6-36D561FE5C65}"/>
              </a:ext>
            </a:extLst>
          </p:cNvPr>
          <p:cNvSpPr>
            <a:spLocks noGrp="1"/>
          </p:cNvSpPr>
          <p:nvPr>
            <p:ph type="sldNum" sz="quarter" idx="12"/>
          </p:nvPr>
        </p:nvSpPr>
        <p:spPr/>
        <p:txBody>
          <a:bodyPr/>
          <a:lstStyle/>
          <a:p>
            <a:fld id="{442AD375-037F-43D0-B059-5172DA06796A}" type="slidenum">
              <a:rPr lang="de-CH" smtClean="0"/>
              <a:t>8</a:t>
            </a:fld>
            <a:endParaRPr lang="de-CH"/>
          </a:p>
        </p:txBody>
      </p:sp>
    </p:spTree>
    <p:extLst>
      <p:ext uri="{BB962C8B-B14F-4D97-AF65-F5344CB8AC3E}">
        <p14:creationId xmlns:p14="http://schemas.microsoft.com/office/powerpoint/2010/main" val="3550637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E08AD4-D7A2-F24F-15CA-4F9D13357309}"/>
              </a:ext>
            </a:extLst>
          </p:cNvPr>
          <p:cNvSpPr>
            <a:spLocks noGrp="1"/>
          </p:cNvSpPr>
          <p:nvPr>
            <p:ph type="title"/>
          </p:nvPr>
        </p:nvSpPr>
        <p:spPr/>
        <p:txBody>
          <a:bodyPr/>
          <a:lstStyle/>
          <a:p>
            <a:r>
              <a:rPr lang="en-CA" err="1"/>
              <a:t>Begrenzung</a:t>
            </a:r>
            <a:r>
              <a:rPr lang="en-CA"/>
              <a:t> für die </a:t>
            </a:r>
            <a:r>
              <a:rPr lang="en-CA" err="1"/>
              <a:t>Nutzung</a:t>
            </a:r>
            <a:r>
              <a:rPr lang="en-CA"/>
              <a:t> der </a:t>
            </a:r>
            <a:r>
              <a:rPr lang="en-CA" err="1"/>
              <a:t>Angebote</a:t>
            </a:r>
            <a:r>
              <a:rPr lang="en-CA"/>
              <a:t> (für </a:t>
            </a:r>
            <a:r>
              <a:rPr lang="en-CA" err="1"/>
              <a:t>Parkschulen</a:t>
            </a:r>
            <a:r>
              <a:rPr lang="en-CA"/>
              <a:t>)</a:t>
            </a:r>
            <a:br>
              <a:rPr lang="de-CH"/>
            </a:br>
            <a:endParaRPr lang="de-CH"/>
          </a:p>
        </p:txBody>
      </p:sp>
      <p:sp>
        <p:nvSpPr>
          <p:cNvPr id="3" name="Inhaltsplatzhalter 2">
            <a:extLst>
              <a:ext uri="{FF2B5EF4-FFF2-40B4-BE49-F238E27FC236}">
                <a16:creationId xmlns:a16="http://schemas.microsoft.com/office/drawing/2014/main" id="{AA5D7FB7-6A8B-82C9-BDC1-444B9D99EB8E}"/>
              </a:ext>
            </a:extLst>
          </p:cNvPr>
          <p:cNvSpPr>
            <a:spLocks noGrp="1"/>
          </p:cNvSpPr>
          <p:nvPr>
            <p:ph sz="half" idx="1"/>
          </p:nvPr>
        </p:nvSpPr>
        <p:spPr>
          <a:xfrm>
            <a:off x="838200" y="2348880"/>
            <a:ext cx="4944000" cy="3744417"/>
          </a:xfrm>
        </p:spPr>
        <p:txBody>
          <a:bodyPr/>
          <a:lstStyle/>
          <a:p>
            <a:pPr marL="342900" indent="-342900">
              <a:spcAft>
                <a:spcPts val="1200"/>
              </a:spcAft>
              <a:buFont typeface="Symbol" panose="05050102010706020507" pitchFamily="18" charset="2"/>
              <a:buChar char="-"/>
            </a:pPr>
            <a:r>
              <a:rPr lang="en-CA"/>
              <a:t>Bei den </a:t>
            </a:r>
            <a:r>
              <a:rPr lang="en-CA" err="1"/>
              <a:t>meisten</a:t>
            </a:r>
            <a:r>
              <a:rPr lang="en-CA"/>
              <a:t> </a:t>
            </a:r>
            <a:r>
              <a:rPr lang="en-CA" err="1"/>
              <a:t>Pärken</a:t>
            </a:r>
            <a:r>
              <a:rPr lang="en-CA"/>
              <a:t>/</a:t>
            </a:r>
            <a:r>
              <a:rPr lang="en-CA" err="1"/>
              <a:t>Welterben</a:t>
            </a:r>
            <a:r>
              <a:rPr lang="en-CA"/>
              <a:t> </a:t>
            </a:r>
            <a:r>
              <a:rPr lang="en-CA" b="1" err="1"/>
              <a:t>verteilt</a:t>
            </a:r>
            <a:r>
              <a:rPr lang="en-CA" b="1"/>
              <a:t> </a:t>
            </a:r>
            <a:r>
              <a:rPr lang="en-CA" b="1" err="1"/>
              <a:t>sich</a:t>
            </a:r>
            <a:r>
              <a:rPr lang="en-CA" b="1"/>
              <a:t> die </a:t>
            </a:r>
            <a:r>
              <a:rPr lang="en-CA" b="1" err="1"/>
              <a:t>Nutzung</a:t>
            </a:r>
            <a:r>
              <a:rPr lang="en-CA" b="1"/>
              <a:t> der </a:t>
            </a:r>
            <a:r>
              <a:rPr lang="en-CA" b="1" err="1"/>
              <a:t>Angebote</a:t>
            </a:r>
            <a:r>
              <a:rPr lang="en-CA" b="1"/>
              <a:t> von </a:t>
            </a:r>
            <a:r>
              <a:rPr lang="en-CA" b="1" err="1"/>
              <a:t>selbst</a:t>
            </a:r>
            <a:r>
              <a:rPr lang="en-CA" b="1"/>
              <a:t> </a:t>
            </a:r>
            <a:r>
              <a:rPr lang="en-CA" err="1"/>
              <a:t>recht</a:t>
            </a:r>
            <a:r>
              <a:rPr lang="en-CA"/>
              <a:t> gut. </a:t>
            </a:r>
            <a:endParaRPr lang="de-CH"/>
          </a:p>
          <a:p>
            <a:pPr marL="342900" indent="-342900">
              <a:spcAft>
                <a:spcPts val="1200"/>
              </a:spcAft>
              <a:buFont typeface="Symbol" panose="05050102010706020507" pitchFamily="18" charset="2"/>
              <a:buChar char="-"/>
            </a:pPr>
            <a:r>
              <a:rPr lang="en-CA"/>
              <a:t>Bei </a:t>
            </a:r>
            <a:r>
              <a:rPr lang="en-CA" err="1"/>
              <a:t>Pärken</a:t>
            </a:r>
            <a:r>
              <a:rPr lang="en-CA"/>
              <a:t> </a:t>
            </a:r>
            <a:r>
              <a:rPr lang="en-CA" err="1"/>
              <a:t>mit</a:t>
            </a:r>
            <a:r>
              <a:rPr lang="en-CA"/>
              <a:t> </a:t>
            </a:r>
            <a:r>
              <a:rPr lang="en-CA" err="1"/>
              <a:t>vielen</a:t>
            </a:r>
            <a:r>
              <a:rPr lang="en-CA"/>
              <a:t> </a:t>
            </a:r>
            <a:r>
              <a:rPr lang="en-CA" err="1"/>
              <a:t>Schulen</a:t>
            </a:r>
            <a:r>
              <a:rPr lang="en-CA"/>
              <a:t> </a:t>
            </a:r>
            <a:r>
              <a:rPr lang="en-CA" err="1"/>
              <a:t>achtet</a:t>
            </a:r>
            <a:r>
              <a:rPr lang="en-CA"/>
              <a:t> man </a:t>
            </a:r>
            <a:r>
              <a:rPr lang="en-CA" err="1"/>
              <a:t>darauf</a:t>
            </a:r>
            <a:r>
              <a:rPr lang="en-CA"/>
              <a:t> Klassen </a:t>
            </a:r>
            <a:r>
              <a:rPr lang="en-CA" err="1"/>
              <a:t>zu</a:t>
            </a:r>
            <a:r>
              <a:rPr lang="en-CA"/>
              <a:t> </a:t>
            </a:r>
            <a:r>
              <a:rPr lang="en-CA" err="1"/>
              <a:t>bevorzugen</a:t>
            </a:r>
            <a:r>
              <a:rPr lang="en-CA"/>
              <a:t>, die </a:t>
            </a:r>
            <a:r>
              <a:rPr lang="en-CA" err="1"/>
              <a:t>noch</a:t>
            </a:r>
            <a:r>
              <a:rPr lang="en-CA"/>
              <a:t> </a:t>
            </a:r>
            <a:r>
              <a:rPr lang="en-CA" err="1"/>
              <a:t>kein</a:t>
            </a:r>
            <a:r>
              <a:rPr lang="en-CA"/>
              <a:t> </a:t>
            </a:r>
            <a:r>
              <a:rPr lang="en-CA" err="1"/>
              <a:t>Angebot</a:t>
            </a:r>
            <a:r>
              <a:rPr lang="en-CA"/>
              <a:t> </a:t>
            </a:r>
            <a:r>
              <a:rPr lang="en-CA" err="1"/>
              <a:t>genutzt</a:t>
            </a:r>
            <a:r>
              <a:rPr lang="en-CA"/>
              <a:t> </a:t>
            </a:r>
            <a:r>
              <a:rPr lang="en-CA" err="1"/>
              <a:t>haben</a:t>
            </a:r>
            <a:r>
              <a:rPr lang="en-CA"/>
              <a:t> und </a:t>
            </a:r>
            <a:r>
              <a:rPr lang="en-CA" b="1" err="1"/>
              <a:t>versucht</a:t>
            </a:r>
            <a:r>
              <a:rPr lang="en-CA" b="1"/>
              <a:t> alle </a:t>
            </a:r>
            <a:r>
              <a:rPr lang="en-CA" b="1" err="1"/>
              <a:t>interessierten</a:t>
            </a:r>
            <a:r>
              <a:rPr lang="en-CA" b="1"/>
              <a:t> </a:t>
            </a:r>
            <a:r>
              <a:rPr lang="en-CA" b="1" err="1"/>
              <a:t>Lehrpersonen</a:t>
            </a:r>
            <a:r>
              <a:rPr lang="en-CA" b="1"/>
              <a:t> </a:t>
            </a:r>
            <a:r>
              <a:rPr lang="en-CA" b="1" err="1"/>
              <a:t>zu</a:t>
            </a:r>
            <a:r>
              <a:rPr lang="en-CA" b="1"/>
              <a:t> </a:t>
            </a:r>
            <a:r>
              <a:rPr lang="en-CA" b="1" err="1"/>
              <a:t>berücksichtigen</a:t>
            </a:r>
            <a:r>
              <a:rPr lang="en-CA"/>
              <a:t>.</a:t>
            </a:r>
            <a:endParaRPr lang="de-CH"/>
          </a:p>
          <a:p>
            <a:pPr marL="342900" indent="-342900">
              <a:spcAft>
                <a:spcPts val="1200"/>
              </a:spcAft>
              <a:buFont typeface="Symbol" panose="05050102010706020507" pitchFamily="18" charset="2"/>
              <a:buChar char="-"/>
            </a:pPr>
            <a:r>
              <a:rPr lang="en-CA"/>
              <a:t>Bei </a:t>
            </a:r>
            <a:r>
              <a:rPr lang="en-CA" err="1"/>
              <a:t>einzelnen</a:t>
            </a:r>
            <a:r>
              <a:rPr lang="en-CA"/>
              <a:t> </a:t>
            </a:r>
            <a:r>
              <a:rPr lang="en-CA" err="1"/>
              <a:t>Pärken</a:t>
            </a:r>
            <a:r>
              <a:rPr lang="en-CA"/>
              <a:t> (</a:t>
            </a:r>
            <a:r>
              <a:rPr lang="en-CA" err="1"/>
              <a:t>vor</a:t>
            </a:r>
            <a:r>
              <a:rPr lang="en-CA"/>
              <a:t> </a:t>
            </a:r>
            <a:r>
              <a:rPr lang="en-CA" err="1"/>
              <a:t>allem</a:t>
            </a:r>
            <a:r>
              <a:rPr lang="en-CA"/>
              <a:t> </a:t>
            </a:r>
            <a:r>
              <a:rPr lang="en-CA" err="1"/>
              <a:t>diejenigen</a:t>
            </a:r>
            <a:r>
              <a:rPr lang="en-CA"/>
              <a:t> </a:t>
            </a:r>
            <a:r>
              <a:rPr lang="en-CA" err="1"/>
              <a:t>mit</a:t>
            </a:r>
            <a:r>
              <a:rPr lang="en-CA"/>
              <a:t> </a:t>
            </a:r>
            <a:r>
              <a:rPr lang="en-CA" err="1"/>
              <a:t>wenigen</a:t>
            </a:r>
            <a:r>
              <a:rPr lang="en-CA"/>
              <a:t> </a:t>
            </a:r>
            <a:r>
              <a:rPr lang="en-CA" err="1"/>
              <a:t>Schulen</a:t>
            </a:r>
            <a:r>
              <a:rPr lang="en-CA"/>
              <a:t>) </a:t>
            </a:r>
            <a:r>
              <a:rPr lang="en-CA" err="1"/>
              <a:t>ist</a:t>
            </a:r>
            <a:r>
              <a:rPr lang="en-CA"/>
              <a:t> </a:t>
            </a:r>
            <a:r>
              <a:rPr lang="en-CA" err="1"/>
              <a:t>keine</a:t>
            </a:r>
            <a:r>
              <a:rPr lang="en-CA"/>
              <a:t> </a:t>
            </a:r>
            <a:r>
              <a:rPr lang="en-CA" err="1"/>
              <a:t>Begrenzung</a:t>
            </a:r>
            <a:r>
              <a:rPr lang="en-CA"/>
              <a:t> </a:t>
            </a:r>
            <a:r>
              <a:rPr lang="en-CA" err="1"/>
              <a:t>nötig</a:t>
            </a:r>
            <a:r>
              <a:rPr lang="en-CA"/>
              <a:t>.</a:t>
            </a:r>
            <a:endParaRPr lang="de-CH"/>
          </a:p>
          <a:p>
            <a:endParaRPr lang="de-CH"/>
          </a:p>
        </p:txBody>
      </p:sp>
      <p:sp>
        <p:nvSpPr>
          <p:cNvPr id="4" name="Inhaltsplatzhalter 3">
            <a:extLst>
              <a:ext uri="{FF2B5EF4-FFF2-40B4-BE49-F238E27FC236}">
                <a16:creationId xmlns:a16="http://schemas.microsoft.com/office/drawing/2014/main" id="{D364B7F2-151C-843B-1440-93611DD0E62C}"/>
              </a:ext>
            </a:extLst>
          </p:cNvPr>
          <p:cNvSpPr>
            <a:spLocks noGrp="1"/>
          </p:cNvSpPr>
          <p:nvPr>
            <p:ph sz="half" idx="2"/>
          </p:nvPr>
        </p:nvSpPr>
        <p:spPr>
          <a:xfrm>
            <a:off x="6409800" y="3140968"/>
            <a:ext cx="4944000" cy="2952329"/>
          </a:xfrm>
        </p:spPr>
        <p:txBody>
          <a:bodyPr/>
          <a:lstStyle/>
          <a:p>
            <a:pPr marL="342900" indent="-342900">
              <a:spcAft>
                <a:spcPts val="1200"/>
              </a:spcAft>
              <a:buFont typeface="Symbol" panose="05050102010706020507" pitchFamily="18" charset="2"/>
              <a:buChar char="-"/>
            </a:pPr>
            <a:r>
              <a:rPr lang="en-CA"/>
              <a:t>Die </a:t>
            </a:r>
            <a:r>
              <a:rPr lang="en-CA" err="1"/>
              <a:t>meisten</a:t>
            </a:r>
            <a:r>
              <a:rPr lang="en-CA"/>
              <a:t> Pärke/</a:t>
            </a:r>
            <a:r>
              <a:rPr lang="en-CA" err="1"/>
              <a:t>Welterbe</a:t>
            </a:r>
            <a:r>
              <a:rPr lang="en-CA"/>
              <a:t> </a:t>
            </a:r>
            <a:r>
              <a:rPr lang="en-CA" err="1"/>
              <a:t>haben</a:t>
            </a:r>
            <a:r>
              <a:rPr lang="en-CA"/>
              <a:t> den </a:t>
            </a:r>
            <a:r>
              <a:rPr lang="en-CA" err="1"/>
              <a:t>Eindruck</a:t>
            </a:r>
            <a:r>
              <a:rPr lang="en-CA"/>
              <a:t>, </a:t>
            </a:r>
            <a:r>
              <a:rPr lang="en-CA" err="1"/>
              <a:t>dass</a:t>
            </a:r>
            <a:r>
              <a:rPr lang="en-CA"/>
              <a:t> die </a:t>
            </a:r>
            <a:r>
              <a:rPr lang="en-CA" b="1" err="1"/>
              <a:t>Preise</a:t>
            </a:r>
            <a:r>
              <a:rPr lang="en-CA" b="1"/>
              <a:t> fair </a:t>
            </a:r>
            <a:r>
              <a:rPr lang="en-CA" b="1" err="1"/>
              <a:t>sind</a:t>
            </a:r>
            <a:r>
              <a:rPr lang="en-CA" b="1"/>
              <a:t> und </a:t>
            </a:r>
            <a:r>
              <a:rPr lang="en-CA" b="1" err="1"/>
              <a:t>gern</a:t>
            </a:r>
            <a:r>
              <a:rPr lang="en-CA" b="1"/>
              <a:t> </a:t>
            </a:r>
            <a:r>
              <a:rPr lang="en-CA" b="1" err="1"/>
              <a:t>bezahlt</a:t>
            </a:r>
            <a:r>
              <a:rPr lang="en-CA" b="1"/>
              <a:t> </a:t>
            </a:r>
            <a:r>
              <a:rPr lang="en-CA" b="1" err="1"/>
              <a:t>werden</a:t>
            </a:r>
            <a:r>
              <a:rPr lang="en-CA"/>
              <a:t>. Es </a:t>
            </a:r>
            <a:r>
              <a:rPr lang="en-CA" err="1"/>
              <a:t>gibt</a:t>
            </a:r>
            <a:r>
              <a:rPr lang="en-CA"/>
              <a:t> </a:t>
            </a:r>
            <a:r>
              <a:rPr lang="en-CA" err="1"/>
              <a:t>kaum</a:t>
            </a:r>
            <a:r>
              <a:rPr lang="en-CA"/>
              <a:t> </a:t>
            </a:r>
            <a:r>
              <a:rPr lang="en-CA" err="1"/>
              <a:t>Rückmeldungen</a:t>
            </a:r>
            <a:r>
              <a:rPr lang="en-CA"/>
              <a:t>, </a:t>
            </a:r>
            <a:r>
              <a:rPr lang="en-CA" err="1"/>
              <a:t>dass</a:t>
            </a:r>
            <a:r>
              <a:rPr lang="en-CA"/>
              <a:t> die </a:t>
            </a:r>
            <a:r>
              <a:rPr lang="en-CA" err="1"/>
              <a:t>Angebote</a:t>
            </a:r>
            <a:r>
              <a:rPr lang="en-CA"/>
              <a:t> </a:t>
            </a:r>
            <a:r>
              <a:rPr lang="en-CA" err="1"/>
              <a:t>zu</a:t>
            </a:r>
            <a:r>
              <a:rPr lang="en-CA"/>
              <a:t> </a:t>
            </a:r>
            <a:r>
              <a:rPr lang="en-CA" err="1"/>
              <a:t>teuer</a:t>
            </a:r>
            <a:r>
              <a:rPr lang="en-CA"/>
              <a:t> </a:t>
            </a:r>
            <a:r>
              <a:rPr lang="en-CA" err="1"/>
              <a:t>wären</a:t>
            </a:r>
            <a:r>
              <a:rPr lang="en-CA"/>
              <a:t>.</a:t>
            </a:r>
          </a:p>
          <a:p>
            <a:pPr marL="342900" indent="-342900">
              <a:spcAft>
                <a:spcPts val="1200"/>
              </a:spcAft>
              <a:buFont typeface="Symbol" panose="05050102010706020507" pitchFamily="18" charset="2"/>
              <a:buChar char="-"/>
            </a:pPr>
            <a:r>
              <a:rPr lang="en-CA"/>
              <a:t>Was </a:t>
            </a:r>
            <a:r>
              <a:rPr lang="en-CA" err="1"/>
              <a:t>manchmal</a:t>
            </a:r>
            <a:r>
              <a:rPr lang="en-CA"/>
              <a:t> </a:t>
            </a:r>
            <a:r>
              <a:rPr lang="en-CA" err="1"/>
              <a:t>problematisch</a:t>
            </a:r>
            <a:r>
              <a:rPr lang="en-CA"/>
              <a:t> </a:t>
            </a:r>
            <a:r>
              <a:rPr lang="en-CA" err="1"/>
              <a:t>ist</a:t>
            </a:r>
            <a:r>
              <a:rPr lang="en-CA"/>
              <a:t>, </a:t>
            </a:r>
            <a:r>
              <a:rPr lang="en-CA" err="1"/>
              <a:t>ist</a:t>
            </a:r>
            <a:r>
              <a:rPr lang="en-CA"/>
              <a:t> die </a:t>
            </a:r>
            <a:r>
              <a:rPr lang="en-CA" b="1" err="1"/>
              <a:t>Anreise</a:t>
            </a:r>
            <a:r>
              <a:rPr lang="en-CA"/>
              <a:t>. </a:t>
            </a:r>
            <a:r>
              <a:rPr lang="en-CA" err="1"/>
              <a:t>Deshalb</a:t>
            </a:r>
            <a:r>
              <a:rPr lang="en-CA"/>
              <a:t> </a:t>
            </a:r>
            <a:r>
              <a:rPr lang="en-CA" err="1"/>
              <a:t>arbeiten</a:t>
            </a:r>
            <a:r>
              <a:rPr lang="en-CA"/>
              <a:t> </a:t>
            </a:r>
            <a:r>
              <a:rPr lang="en-CA" err="1"/>
              <a:t>viele</a:t>
            </a:r>
            <a:r>
              <a:rPr lang="en-CA"/>
              <a:t> </a:t>
            </a:r>
            <a:r>
              <a:rPr lang="en-CA" err="1"/>
              <a:t>mit</a:t>
            </a:r>
            <a:r>
              <a:rPr lang="en-CA"/>
              <a:t> Klassen, die in der </a:t>
            </a:r>
            <a:r>
              <a:rPr lang="en-CA" err="1"/>
              <a:t>Nähe</a:t>
            </a:r>
            <a:r>
              <a:rPr lang="en-CA"/>
              <a:t> </a:t>
            </a:r>
            <a:r>
              <a:rPr lang="en-CA" err="1"/>
              <a:t>sind</a:t>
            </a:r>
            <a:r>
              <a:rPr lang="en-CA"/>
              <a:t>.</a:t>
            </a:r>
            <a:endParaRPr lang="de-CH"/>
          </a:p>
          <a:p>
            <a:pPr marL="342900" indent="-342900">
              <a:spcAft>
                <a:spcPts val="1200"/>
              </a:spcAft>
              <a:buFont typeface="Symbol" panose="05050102010706020507" pitchFamily="18" charset="2"/>
              <a:buChar char="-"/>
            </a:pPr>
            <a:endParaRPr lang="de-CH"/>
          </a:p>
        </p:txBody>
      </p:sp>
      <p:sp>
        <p:nvSpPr>
          <p:cNvPr id="5" name="Foliennummernplatzhalter 4">
            <a:extLst>
              <a:ext uri="{FF2B5EF4-FFF2-40B4-BE49-F238E27FC236}">
                <a16:creationId xmlns:a16="http://schemas.microsoft.com/office/drawing/2014/main" id="{373597FC-9303-1FA5-D665-87F8FF99C179}"/>
              </a:ext>
            </a:extLst>
          </p:cNvPr>
          <p:cNvSpPr>
            <a:spLocks noGrp="1"/>
          </p:cNvSpPr>
          <p:nvPr>
            <p:ph type="sldNum" sz="quarter" idx="12"/>
          </p:nvPr>
        </p:nvSpPr>
        <p:spPr/>
        <p:txBody>
          <a:bodyPr/>
          <a:lstStyle/>
          <a:p>
            <a:fld id="{442AD375-037F-43D0-B059-5172DA06796A}" type="slidenum">
              <a:rPr lang="de-CH" smtClean="0"/>
              <a:t>9</a:t>
            </a:fld>
            <a:endParaRPr lang="de-CH"/>
          </a:p>
        </p:txBody>
      </p:sp>
      <p:sp>
        <p:nvSpPr>
          <p:cNvPr id="6" name="Textplatzhalter 5">
            <a:extLst>
              <a:ext uri="{FF2B5EF4-FFF2-40B4-BE49-F238E27FC236}">
                <a16:creationId xmlns:a16="http://schemas.microsoft.com/office/drawing/2014/main" id="{9589B9F8-CB1B-0F27-E6DC-E7DEC64FAF9C}"/>
              </a:ext>
            </a:extLst>
          </p:cNvPr>
          <p:cNvSpPr>
            <a:spLocks noGrp="1"/>
          </p:cNvSpPr>
          <p:nvPr>
            <p:ph type="body" sz="quarter" idx="13"/>
          </p:nvPr>
        </p:nvSpPr>
        <p:spPr/>
        <p:txBody>
          <a:bodyPr/>
          <a:lstStyle/>
          <a:p>
            <a:r>
              <a:rPr lang="en-CA" err="1"/>
              <a:t>Wird</a:t>
            </a:r>
            <a:r>
              <a:rPr lang="en-CA"/>
              <a:t> der </a:t>
            </a:r>
            <a:r>
              <a:rPr lang="en-CA" err="1"/>
              <a:t>verlangte</a:t>
            </a:r>
            <a:r>
              <a:rPr lang="en-CA"/>
              <a:t> Preis "gerne" </a:t>
            </a:r>
            <a:r>
              <a:rPr lang="en-CA" err="1"/>
              <a:t>bezahlt</a:t>
            </a:r>
            <a:r>
              <a:rPr lang="en-CA"/>
              <a:t>? </a:t>
            </a:r>
            <a:r>
              <a:rPr lang="en-CA" err="1"/>
              <a:t>Kommt</a:t>
            </a:r>
            <a:r>
              <a:rPr lang="en-CA"/>
              <a:t> es </a:t>
            </a:r>
            <a:r>
              <a:rPr lang="en-CA" err="1"/>
              <a:t>vor</a:t>
            </a:r>
            <a:r>
              <a:rPr lang="en-CA"/>
              <a:t>, </a:t>
            </a:r>
            <a:r>
              <a:rPr lang="en-CA" err="1"/>
              <a:t>dass</a:t>
            </a:r>
            <a:r>
              <a:rPr lang="en-CA"/>
              <a:t> </a:t>
            </a:r>
            <a:r>
              <a:rPr lang="en-CA" err="1"/>
              <a:t>Angebote</a:t>
            </a:r>
            <a:r>
              <a:rPr lang="en-CA"/>
              <a:t> nicht </a:t>
            </a:r>
            <a:r>
              <a:rPr lang="en-CA" err="1"/>
              <a:t>gebucht</a:t>
            </a:r>
            <a:r>
              <a:rPr lang="en-CA"/>
              <a:t> </a:t>
            </a:r>
            <a:r>
              <a:rPr lang="en-CA" err="1"/>
              <a:t>werden</a:t>
            </a:r>
            <a:r>
              <a:rPr lang="en-CA"/>
              <a:t>, </a:t>
            </a:r>
            <a:r>
              <a:rPr lang="en-CA" err="1"/>
              <a:t>weil</a:t>
            </a:r>
            <a:r>
              <a:rPr lang="en-CA"/>
              <a:t> </a:t>
            </a:r>
            <a:r>
              <a:rPr lang="en-CA" err="1"/>
              <a:t>sie</a:t>
            </a:r>
            <a:r>
              <a:rPr lang="en-CA"/>
              <a:t> </a:t>
            </a:r>
            <a:r>
              <a:rPr lang="en-CA" err="1"/>
              <a:t>zu</a:t>
            </a:r>
            <a:r>
              <a:rPr lang="en-CA"/>
              <a:t> </a:t>
            </a:r>
            <a:r>
              <a:rPr lang="en-CA" err="1"/>
              <a:t>teuer</a:t>
            </a:r>
            <a:r>
              <a:rPr lang="en-CA"/>
              <a:t> </a:t>
            </a:r>
            <a:r>
              <a:rPr lang="en-CA" err="1"/>
              <a:t>sind</a:t>
            </a:r>
            <a:r>
              <a:rPr lang="en-CA"/>
              <a:t>?</a:t>
            </a:r>
            <a:endParaRPr lang="de-CH"/>
          </a:p>
        </p:txBody>
      </p:sp>
    </p:spTree>
    <p:extLst>
      <p:ext uri="{BB962C8B-B14F-4D97-AF65-F5344CB8AC3E}">
        <p14:creationId xmlns:p14="http://schemas.microsoft.com/office/powerpoint/2010/main" val="395957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07CEE1-1B87-81D3-83B1-E96FB086C149}"/>
              </a:ext>
            </a:extLst>
          </p:cNvPr>
          <p:cNvSpPr>
            <a:spLocks noGrp="1"/>
          </p:cNvSpPr>
          <p:nvPr>
            <p:ph type="ctrTitle"/>
          </p:nvPr>
        </p:nvSpPr>
        <p:spPr/>
        <p:txBody>
          <a:bodyPr/>
          <a:lstStyle/>
          <a:p>
            <a:r>
              <a:rPr lang="de-CH" err="1"/>
              <a:t>AngeBote</a:t>
            </a:r>
            <a:r>
              <a:rPr lang="de-CH"/>
              <a:t> für Gruppen</a:t>
            </a:r>
          </a:p>
        </p:txBody>
      </p:sp>
      <p:pic>
        <p:nvPicPr>
          <p:cNvPr id="5" name="Bildplatzhalter 4" descr="Ein Bild, das Kleidung, Person, draußen, Baum enthält.&#10;&#10;KI-generierte Inhalte können fehlerhaft sein.">
            <a:extLst>
              <a:ext uri="{FF2B5EF4-FFF2-40B4-BE49-F238E27FC236}">
                <a16:creationId xmlns:a16="http://schemas.microsoft.com/office/drawing/2014/main" id="{D1E8EEFB-4CD0-6127-F9BD-C341D4F0D8C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19827" r="19827"/>
          <a:stretch>
            <a:fillRect/>
          </a:stretch>
        </p:blipFill>
        <p:spPr/>
      </p:pic>
    </p:spTree>
    <p:extLst>
      <p:ext uri="{BB962C8B-B14F-4D97-AF65-F5344CB8AC3E}">
        <p14:creationId xmlns:p14="http://schemas.microsoft.com/office/powerpoint/2010/main" val="608816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AD45818-0C6D-4DB0-811E-093CE2DC4FDA}"/>
              </a:ext>
            </a:extLst>
          </p:cNvPr>
          <p:cNvSpPr>
            <a:spLocks noGrp="1"/>
          </p:cNvSpPr>
          <p:nvPr>
            <p:ph type="title"/>
          </p:nvPr>
        </p:nvSpPr>
        <p:spPr/>
        <p:txBody>
          <a:bodyPr/>
          <a:lstStyle/>
          <a:p>
            <a:r>
              <a:rPr lang="de-CH"/>
              <a:t>Preise für Gruppenangebote</a:t>
            </a:r>
          </a:p>
        </p:txBody>
      </p:sp>
      <p:sp>
        <p:nvSpPr>
          <p:cNvPr id="3" name="Inhaltsplatzhalter 2">
            <a:extLst>
              <a:ext uri="{FF2B5EF4-FFF2-40B4-BE49-F238E27FC236}">
                <a16:creationId xmlns:a16="http://schemas.microsoft.com/office/drawing/2014/main" id="{A313673A-E1E6-B79E-AF34-128595664371}"/>
              </a:ext>
            </a:extLst>
          </p:cNvPr>
          <p:cNvSpPr>
            <a:spLocks noGrp="1"/>
          </p:cNvSpPr>
          <p:nvPr>
            <p:ph idx="1"/>
          </p:nvPr>
        </p:nvSpPr>
        <p:spPr/>
        <p:txBody>
          <a:bodyPr/>
          <a:lstStyle/>
          <a:p>
            <a:pPr>
              <a:spcAft>
                <a:spcPts val="600"/>
              </a:spcAft>
            </a:pPr>
            <a:r>
              <a:rPr lang="de-CH"/>
              <a:t>SNP, PVT, SAJA, BVM bieten keine Gruppenangebote an</a:t>
            </a:r>
            <a:endParaRPr lang="en-CA"/>
          </a:p>
          <a:p>
            <a:pPr>
              <a:spcAft>
                <a:spcPts val="600"/>
              </a:spcAft>
            </a:pPr>
            <a:r>
              <a:rPr lang="en-CA"/>
              <a:t>Die </a:t>
            </a:r>
            <a:r>
              <a:rPr lang="en-CA" err="1"/>
              <a:t>Preise</a:t>
            </a:r>
            <a:r>
              <a:rPr lang="en-CA"/>
              <a:t> für Gruppen </a:t>
            </a:r>
            <a:r>
              <a:rPr lang="en-CA" err="1"/>
              <a:t>sind</a:t>
            </a:r>
            <a:r>
              <a:rPr lang="en-CA"/>
              <a:t> </a:t>
            </a:r>
            <a:r>
              <a:rPr lang="en-CA" err="1"/>
              <a:t>zum</a:t>
            </a:r>
            <a:r>
              <a:rPr lang="en-CA"/>
              <a:t> Teil </a:t>
            </a:r>
            <a:r>
              <a:rPr lang="en-CA" err="1"/>
              <a:t>sehr</a:t>
            </a:r>
            <a:r>
              <a:rPr lang="en-CA"/>
              <a:t> stark </a:t>
            </a:r>
            <a:r>
              <a:rPr lang="en-CA" err="1"/>
              <a:t>vom</a:t>
            </a:r>
            <a:r>
              <a:rPr lang="en-CA"/>
              <a:t> </a:t>
            </a:r>
            <a:r>
              <a:rPr lang="en-CA" err="1"/>
              <a:t>Angebot</a:t>
            </a:r>
            <a:r>
              <a:rPr lang="en-CA"/>
              <a:t> </a:t>
            </a:r>
            <a:r>
              <a:rPr lang="en-CA" err="1"/>
              <a:t>abhängig</a:t>
            </a:r>
            <a:r>
              <a:rPr lang="en-CA"/>
              <a:t>. ELA und LPB </a:t>
            </a:r>
            <a:r>
              <a:rPr lang="en-CA" err="1"/>
              <a:t>haben</a:t>
            </a:r>
            <a:r>
              <a:rPr lang="en-CA"/>
              <a:t> </a:t>
            </a:r>
            <a:r>
              <a:rPr lang="en-CA" err="1"/>
              <a:t>daher</a:t>
            </a:r>
            <a:r>
              <a:rPr lang="en-CA"/>
              <a:t> auf </a:t>
            </a:r>
            <a:r>
              <a:rPr lang="en-CA" err="1"/>
              <a:t>ihre</a:t>
            </a:r>
            <a:r>
              <a:rPr lang="en-CA"/>
              <a:t> </a:t>
            </a:r>
            <a:r>
              <a:rPr lang="en-CA" err="1"/>
              <a:t>Webseite</a:t>
            </a:r>
            <a:r>
              <a:rPr lang="en-CA"/>
              <a:t> </a:t>
            </a:r>
            <a:r>
              <a:rPr lang="en-CA" err="1"/>
              <a:t>verwiesen</a:t>
            </a:r>
            <a:r>
              <a:rPr lang="en-CA"/>
              <a:t> </a:t>
            </a:r>
            <a:r>
              <a:rPr lang="en-CA" err="1"/>
              <a:t>oder</a:t>
            </a:r>
            <a:r>
              <a:rPr lang="en-CA"/>
              <a:t> </a:t>
            </a:r>
            <a:r>
              <a:rPr lang="en-CA" err="1"/>
              <a:t>keine</a:t>
            </a:r>
            <a:r>
              <a:rPr lang="en-CA"/>
              <a:t> </a:t>
            </a:r>
            <a:r>
              <a:rPr lang="en-CA" err="1"/>
              <a:t>konkreten</a:t>
            </a:r>
            <a:r>
              <a:rPr lang="en-CA"/>
              <a:t> </a:t>
            </a:r>
            <a:r>
              <a:rPr lang="en-CA" err="1"/>
              <a:t>Preisangaben</a:t>
            </a:r>
            <a:r>
              <a:rPr lang="en-CA"/>
              <a:t> </a:t>
            </a:r>
            <a:r>
              <a:rPr lang="en-CA" err="1"/>
              <a:t>gemacht</a:t>
            </a:r>
            <a:r>
              <a:rPr lang="en-CA"/>
              <a:t>.</a:t>
            </a:r>
          </a:p>
          <a:p>
            <a:pPr>
              <a:spcAft>
                <a:spcPts val="600"/>
              </a:spcAft>
            </a:pPr>
            <a:r>
              <a:rPr lang="de-CH"/>
              <a:t>=&gt; </a:t>
            </a:r>
            <a:r>
              <a:rPr lang="de-CH" b="1"/>
              <a:t>14 Antworten </a:t>
            </a:r>
            <a:r>
              <a:rPr lang="de-CH"/>
              <a:t>zu diesem Thema</a:t>
            </a:r>
            <a:endParaRPr lang="en-CA"/>
          </a:p>
          <a:p>
            <a:pPr>
              <a:spcAft>
                <a:spcPts val="600"/>
              </a:spcAft>
            </a:pPr>
            <a:endParaRPr lang="de-CH" b="1">
              <a:solidFill>
                <a:schemeClr val="tx2"/>
              </a:solidFill>
            </a:endParaRPr>
          </a:p>
          <a:p>
            <a:pPr>
              <a:spcAft>
                <a:spcPts val="600"/>
              </a:spcAft>
            </a:pPr>
            <a:r>
              <a:rPr lang="de-CH" b="1">
                <a:solidFill>
                  <a:schemeClr val="tx2"/>
                </a:solidFill>
              </a:rPr>
              <a:t>Vergünstigungen/Spezialpreise</a:t>
            </a:r>
            <a:endParaRPr lang="de-CH"/>
          </a:p>
          <a:p>
            <a:r>
              <a:rPr lang="de-CH"/>
              <a:t>Mehrere Pärke nennen Preisreduktionen:</a:t>
            </a:r>
          </a:p>
          <a:p>
            <a:pPr marL="342900" indent="-342900">
              <a:buFont typeface="Symbol" panose="05050102010706020507" pitchFamily="18" charset="2"/>
              <a:buChar char="-"/>
            </a:pPr>
            <a:r>
              <a:rPr lang="de-CH"/>
              <a:t>für Multiplikatoren (</a:t>
            </a:r>
            <a:r>
              <a:rPr lang="de-CH" err="1"/>
              <a:t>Mitarbeiter:innen</a:t>
            </a:r>
            <a:r>
              <a:rPr lang="de-CH"/>
              <a:t> von Primar-, Berufs- und Fachhochschulen, </a:t>
            </a:r>
            <a:r>
              <a:rPr lang="de-CH" err="1"/>
              <a:t>Student:innen</a:t>
            </a:r>
            <a:r>
              <a:rPr lang="de-CH"/>
              <a:t>, </a:t>
            </a:r>
            <a:r>
              <a:rPr lang="de-CH" err="1"/>
              <a:t>Wanderleiter:innen</a:t>
            </a:r>
            <a:r>
              <a:rPr lang="de-CH"/>
              <a:t>)</a:t>
            </a:r>
          </a:p>
          <a:p>
            <a:pPr marL="342900" indent="-342900">
              <a:buFont typeface="Symbol" panose="05050102010706020507" pitchFamily="18" charset="2"/>
              <a:buChar char="-"/>
            </a:pPr>
            <a:r>
              <a:rPr lang="de-CH"/>
              <a:t>für Gruppen, die für den Park von Interesse sind</a:t>
            </a:r>
          </a:p>
          <a:p>
            <a:pPr marL="342900" indent="-342900">
              <a:buFont typeface="Symbol" panose="05050102010706020507" pitchFamily="18" charset="2"/>
              <a:buChar char="-"/>
            </a:pPr>
            <a:r>
              <a:rPr lang="de-CH"/>
              <a:t>für Vereine, NGOs</a:t>
            </a:r>
          </a:p>
          <a:p>
            <a:pPr marL="342900" indent="-342900">
              <a:buFont typeface="Symbol" panose="05050102010706020507" pitchFamily="18" charset="2"/>
              <a:buChar char="-"/>
            </a:pPr>
            <a:r>
              <a:rPr lang="de-CH"/>
              <a:t>für Partnerbetriebe</a:t>
            </a:r>
            <a:br>
              <a:rPr lang="de-CH"/>
            </a:br>
            <a:endParaRPr lang="de-CH"/>
          </a:p>
          <a:p>
            <a:endParaRPr lang="de-CH"/>
          </a:p>
        </p:txBody>
      </p:sp>
      <p:sp>
        <p:nvSpPr>
          <p:cNvPr id="4" name="Foliennummernplatzhalter 3">
            <a:extLst>
              <a:ext uri="{FF2B5EF4-FFF2-40B4-BE49-F238E27FC236}">
                <a16:creationId xmlns:a16="http://schemas.microsoft.com/office/drawing/2014/main" id="{AADA3DF7-5E2D-F354-1EBB-254A4B7B0597}"/>
              </a:ext>
            </a:extLst>
          </p:cNvPr>
          <p:cNvSpPr>
            <a:spLocks noGrp="1"/>
          </p:cNvSpPr>
          <p:nvPr>
            <p:ph type="sldNum" sz="quarter" idx="12"/>
          </p:nvPr>
        </p:nvSpPr>
        <p:spPr/>
        <p:txBody>
          <a:bodyPr/>
          <a:lstStyle/>
          <a:p>
            <a:fld id="{442AD375-037F-43D0-B059-5172DA06796A}" type="slidenum">
              <a:rPr lang="de-CH" smtClean="0"/>
              <a:t>11</a:t>
            </a:fld>
            <a:endParaRPr lang="de-CH"/>
          </a:p>
        </p:txBody>
      </p:sp>
    </p:spTree>
    <p:extLst>
      <p:ext uri="{BB962C8B-B14F-4D97-AF65-F5344CB8AC3E}">
        <p14:creationId xmlns:p14="http://schemas.microsoft.com/office/powerpoint/2010/main" val="1157091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D9EF2C-AF72-C4AF-761C-6E4F6A7CC94A}"/>
              </a:ext>
            </a:extLst>
          </p:cNvPr>
          <p:cNvSpPr>
            <a:spLocks noGrp="1"/>
          </p:cNvSpPr>
          <p:nvPr>
            <p:ph type="title"/>
          </p:nvPr>
        </p:nvSpPr>
        <p:spPr/>
        <p:txBody>
          <a:bodyPr/>
          <a:lstStyle/>
          <a:p>
            <a:r>
              <a:rPr lang="de-CH"/>
              <a:t>Wie viel kosten Gruppenangebote?</a:t>
            </a:r>
          </a:p>
        </p:txBody>
      </p:sp>
      <p:graphicFrame>
        <p:nvGraphicFramePr>
          <p:cNvPr id="8" name="Inhaltsplatzhalter 7">
            <a:extLst>
              <a:ext uri="{FF2B5EF4-FFF2-40B4-BE49-F238E27FC236}">
                <a16:creationId xmlns:a16="http://schemas.microsoft.com/office/drawing/2014/main" id="{7BE9DD96-CB54-DD18-7EF5-96963BA95A03}"/>
              </a:ext>
            </a:extLst>
          </p:cNvPr>
          <p:cNvGraphicFramePr>
            <a:graphicFrameLocks noGrp="1"/>
          </p:cNvGraphicFramePr>
          <p:nvPr>
            <p:ph sz="half" idx="1"/>
            <p:extLst>
              <p:ext uri="{D42A27DB-BD31-4B8C-83A1-F6EECF244321}">
                <p14:modId xmlns:p14="http://schemas.microsoft.com/office/powerpoint/2010/main" val="1112587821"/>
              </p:ext>
            </p:extLst>
          </p:nvPr>
        </p:nvGraphicFramePr>
        <p:xfrm>
          <a:off x="838200" y="1825625"/>
          <a:ext cx="4943475" cy="405164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Inhaltsplatzhalter 10">
            <a:extLst>
              <a:ext uri="{FF2B5EF4-FFF2-40B4-BE49-F238E27FC236}">
                <a16:creationId xmlns:a16="http://schemas.microsoft.com/office/drawing/2014/main" id="{760AFC23-E1C6-7FED-9856-1ED0B8803451}"/>
              </a:ext>
            </a:extLst>
          </p:cNvPr>
          <p:cNvGraphicFramePr>
            <a:graphicFrameLocks noGrp="1"/>
          </p:cNvGraphicFramePr>
          <p:nvPr>
            <p:ph sz="half" idx="2"/>
            <p:extLst>
              <p:ext uri="{D42A27DB-BD31-4B8C-83A1-F6EECF244321}">
                <p14:modId xmlns:p14="http://schemas.microsoft.com/office/powerpoint/2010/main" val="2068176824"/>
              </p:ext>
            </p:extLst>
          </p:nvPr>
        </p:nvGraphicFramePr>
        <p:xfrm>
          <a:off x="6410325" y="1825625"/>
          <a:ext cx="4943475" cy="4051647"/>
        </p:xfrm>
        <a:graphic>
          <a:graphicData uri="http://schemas.openxmlformats.org/drawingml/2006/chart">
            <c:chart xmlns:c="http://schemas.openxmlformats.org/drawingml/2006/chart" xmlns:r="http://schemas.openxmlformats.org/officeDocument/2006/relationships" r:id="rId4"/>
          </a:graphicData>
        </a:graphic>
      </p:graphicFrame>
      <p:sp>
        <p:nvSpPr>
          <p:cNvPr id="5" name="Foliennummernplatzhalter 4">
            <a:extLst>
              <a:ext uri="{FF2B5EF4-FFF2-40B4-BE49-F238E27FC236}">
                <a16:creationId xmlns:a16="http://schemas.microsoft.com/office/drawing/2014/main" id="{FB509661-34B4-2D42-18FD-42D75D92B29E}"/>
              </a:ext>
            </a:extLst>
          </p:cNvPr>
          <p:cNvSpPr>
            <a:spLocks noGrp="1"/>
          </p:cNvSpPr>
          <p:nvPr>
            <p:ph type="sldNum" sz="quarter" idx="12"/>
          </p:nvPr>
        </p:nvSpPr>
        <p:spPr/>
        <p:txBody>
          <a:bodyPr/>
          <a:lstStyle/>
          <a:p>
            <a:fld id="{442AD375-037F-43D0-B059-5172DA06796A}" type="slidenum">
              <a:rPr lang="de-CH" smtClean="0"/>
              <a:t>12</a:t>
            </a:fld>
            <a:endParaRPr lang="de-CH"/>
          </a:p>
        </p:txBody>
      </p:sp>
      <p:sp>
        <p:nvSpPr>
          <p:cNvPr id="3" name="Textfeld 2">
            <a:extLst>
              <a:ext uri="{FF2B5EF4-FFF2-40B4-BE49-F238E27FC236}">
                <a16:creationId xmlns:a16="http://schemas.microsoft.com/office/drawing/2014/main" id="{246C1A85-E742-A74E-DB06-5FA97C987F3C}"/>
              </a:ext>
            </a:extLst>
          </p:cNvPr>
          <p:cNvSpPr txBox="1"/>
          <p:nvPr/>
        </p:nvSpPr>
        <p:spPr>
          <a:xfrm>
            <a:off x="911424"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2 Pärke/Welterbe</a:t>
            </a:r>
          </a:p>
        </p:txBody>
      </p:sp>
      <p:sp>
        <p:nvSpPr>
          <p:cNvPr id="4" name="Textfeld 3">
            <a:extLst>
              <a:ext uri="{FF2B5EF4-FFF2-40B4-BE49-F238E27FC236}">
                <a16:creationId xmlns:a16="http://schemas.microsoft.com/office/drawing/2014/main" id="{BDDD5A77-32A9-D9FC-4446-236832F71DF6}"/>
              </a:ext>
            </a:extLst>
          </p:cNvPr>
          <p:cNvSpPr txBox="1"/>
          <p:nvPr/>
        </p:nvSpPr>
        <p:spPr>
          <a:xfrm>
            <a:off x="6528048"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5 Pärke/Welterbe</a:t>
            </a:r>
          </a:p>
        </p:txBody>
      </p:sp>
      <p:cxnSp>
        <p:nvCxnSpPr>
          <p:cNvPr id="9" name="Gerader Verbinder 8">
            <a:extLst>
              <a:ext uri="{FF2B5EF4-FFF2-40B4-BE49-F238E27FC236}">
                <a16:creationId xmlns:a16="http://schemas.microsoft.com/office/drawing/2014/main" id="{AD0BE62E-84EC-4AE0-5C7F-CE967E2FEB44}"/>
              </a:ext>
            </a:extLst>
          </p:cNvPr>
          <p:cNvCxnSpPr>
            <a:cxnSpLocks/>
          </p:cNvCxnSpPr>
          <p:nvPr/>
        </p:nvCxnSpPr>
        <p:spPr>
          <a:xfrm>
            <a:off x="921152" y="4437112"/>
            <a:ext cx="4752528"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0" name="Textfeld 9">
            <a:extLst>
              <a:ext uri="{FF2B5EF4-FFF2-40B4-BE49-F238E27FC236}">
                <a16:creationId xmlns:a16="http://schemas.microsoft.com/office/drawing/2014/main" id="{6C0CA7C0-6FA8-3A47-4C5B-5C2ECFB3A28E}"/>
              </a:ext>
            </a:extLst>
          </p:cNvPr>
          <p:cNvSpPr txBox="1"/>
          <p:nvPr/>
        </p:nvSpPr>
        <p:spPr>
          <a:xfrm>
            <a:off x="4727848" y="3919300"/>
            <a:ext cx="936104"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br>
              <a:rPr lang="de-CH" sz="1400">
                <a:solidFill>
                  <a:schemeClr val="accent5"/>
                </a:solidFill>
              </a:rPr>
            </a:br>
            <a:r>
              <a:rPr lang="de-CH" sz="1400">
                <a:solidFill>
                  <a:schemeClr val="accent5"/>
                </a:solidFill>
              </a:rPr>
              <a:t>CHF 280.-</a:t>
            </a:r>
          </a:p>
        </p:txBody>
      </p:sp>
      <p:cxnSp>
        <p:nvCxnSpPr>
          <p:cNvPr id="12" name="Gerader Verbinder 11">
            <a:extLst>
              <a:ext uri="{FF2B5EF4-FFF2-40B4-BE49-F238E27FC236}">
                <a16:creationId xmlns:a16="http://schemas.microsoft.com/office/drawing/2014/main" id="{A8CDD4AD-D3F0-7009-7B8A-9AC468B6D290}"/>
              </a:ext>
            </a:extLst>
          </p:cNvPr>
          <p:cNvCxnSpPr>
            <a:cxnSpLocks/>
          </p:cNvCxnSpPr>
          <p:nvPr/>
        </p:nvCxnSpPr>
        <p:spPr>
          <a:xfrm>
            <a:off x="6456040" y="3980408"/>
            <a:ext cx="4752528"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3" name="Textfeld 12">
            <a:extLst>
              <a:ext uri="{FF2B5EF4-FFF2-40B4-BE49-F238E27FC236}">
                <a16:creationId xmlns:a16="http://schemas.microsoft.com/office/drawing/2014/main" id="{F78060AB-765A-4BE3-5A6B-CB75E5BCD0C0}"/>
              </a:ext>
            </a:extLst>
          </p:cNvPr>
          <p:cNvSpPr txBox="1"/>
          <p:nvPr/>
        </p:nvSpPr>
        <p:spPr>
          <a:xfrm>
            <a:off x="10262736" y="3462596"/>
            <a:ext cx="936104"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br>
              <a:rPr lang="de-CH" sz="1400">
                <a:solidFill>
                  <a:schemeClr val="accent5"/>
                </a:solidFill>
              </a:rPr>
            </a:br>
            <a:r>
              <a:rPr lang="de-CH" sz="1400">
                <a:solidFill>
                  <a:schemeClr val="accent5"/>
                </a:solidFill>
              </a:rPr>
              <a:t>CHF 430.-</a:t>
            </a:r>
          </a:p>
        </p:txBody>
      </p:sp>
    </p:spTree>
    <p:extLst>
      <p:ext uri="{BB962C8B-B14F-4D97-AF65-F5344CB8AC3E}">
        <p14:creationId xmlns:p14="http://schemas.microsoft.com/office/powerpoint/2010/main" val="103272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P spid="4" grpId="0"/>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5BCF5E-6869-CF9E-BF49-682E259CEB2C}"/>
              </a:ext>
            </a:extLst>
          </p:cNvPr>
          <p:cNvSpPr>
            <a:spLocks noGrp="1"/>
          </p:cNvSpPr>
          <p:nvPr>
            <p:ph type="title"/>
          </p:nvPr>
        </p:nvSpPr>
        <p:spPr/>
        <p:txBody>
          <a:bodyPr/>
          <a:lstStyle/>
          <a:p>
            <a:r>
              <a:rPr lang="de-CH"/>
              <a:t>Wie viel kosten Gruppenangebote?</a:t>
            </a:r>
          </a:p>
        </p:txBody>
      </p:sp>
      <p:graphicFrame>
        <p:nvGraphicFramePr>
          <p:cNvPr id="8" name="Inhaltsplatzhalter 7">
            <a:extLst>
              <a:ext uri="{FF2B5EF4-FFF2-40B4-BE49-F238E27FC236}">
                <a16:creationId xmlns:a16="http://schemas.microsoft.com/office/drawing/2014/main" id="{220AEF2D-86F3-79DF-20D1-6C7DC2ED2336}"/>
              </a:ext>
            </a:extLst>
          </p:cNvPr>
          <p:cNvGraphicFramePr>
            <a:graphicFrameLocks noGrp="1"/>
          </p:cNvGraphicFramePr>
          <p:nvPr>
            <p:ph sz="half" idx="1"/>
            <p:extLst>
              <p:ext uri="{D42A27DB-BD31-4B8C-83A1-F6EECF244321}">
                <p14:modId xmlns:p14="http://schemas.microsoft.com/office/powerpoint/2010/main" val="1839268186"/>
              </p:ext>
            </p:extLst>
          </p:nvPr>
        </p:nvGraphicFramePr>
        <p:xfrm>
          <a:off x="838200" y="1825625"/>
          <a:ext cx="4943475" cy="4123655"/>
        </p:xfrm>
        <a:graphic>
          <a:graphicData uri="http://schemas.openxmlformats.org/drawingml/2006/chart">
            <c:chart xmlns:c="http://schemas.openxmlformats.org/drawingml/2006/chart" xmlns:r="http://schemas.openxmlformats.org/officeDocument/2006/relationships" r:id="rId3"/>
          </a:graphicData>
        </a:graphic>
      </p:graphicFrame>
      <p:sp>
        <p:nvSpPr>
          <p:cNvPr id="4" name="Inhaltsplatzhalter 3">
            <a:extLst>
              <a:ext uri="{FF2B5EF4-FFF2-40B4-BE49-F238E27FC236}">
                <a16:creationId xmlns:a16="http://schemas.microsoft.com/office/drawing/2014/main" id="{A8079E87-853F-8940-16A6-438E85B56E34}"/>
              </a:ext>
            </a:extLst>
          </p:cNvPr>
          <p:cNvSpPr>
            <a:spLocks noGrp="1"/>
          </p:cNvSpPr>
          <p:nvPr>
            <p:ph sz="half" idx="2"/>
          </p:nvPr>
        </p:nvSpPr>
        <p:spPr/>
        <p:txBody>
          <a:bodyPr/>
          <a:lstStyle/>
          <a:p>
            <a:r>
              <a:rPr lang="de-CH"/>
              <a:t>Einzelne Pärke haben keine Tagesangebote für Gruppen. Sie kombinieren auf Wunsch mehrere kurze Angebote.</a:t>
            </a:r>
          </a:p>
          <a:p>
            <a:endParaRPr lang="de-CH"/>
          </a:p>
          <a:p>
            <a:r>
              <a:rPr lang="de-CH"/>
              <a:t>Bei den Angeboten von PJV und WPZ handelt es sich um Corporate Volunteering / </a:t>
            </a:r>
            <a:r>
              <a:rPr lang="de-CH" err="1"/>
              <a:t>éco</a:t>
            </a:r>
            <a:r>
              <a:rPr lang="de-CH"/>
              <a:t>-volontariat für Firmen.</a:t>
            </a:r>
          </a:p>
          <a:p>
            <a:endParaRPr lang="de-CH"/>
          </a:p>
          <a:p>
            <a:r>
              <a:rPr lang="de-CH"/>
              <a:t>Die UBE verrechnet bei Gruppenangeboten pro Stunde (1. Stunde CHF 270.-, dann CHF 108.- pro Stunde).</a:t>
            </a:r>
          </a:p>
          <a:p>
            <a:endParaRPr lang="de-CH"/>
          </a:p>
        </p:txBody>
      </p:sp>
      <p:sp>
        <p:nvSpPr>
          <p:cNvPr id="5" name="Foliennummernplatzhalter 4">
            <a:extLst>
              <a:ext uri="{FF2B5EF4-FFF2-40B4-BE49-F238E27FC236}">
                <a16:creationId xmlns:a16="http://schemas.microsoft.com/office/drawing/2014/main" id="{8F503695-E481-8E6C-06AB-76CFD706A499}"/>
              </a:ext>
            </a:extLst>
          </p:cNvPr>
          <p:cNvSpPr>
            <a:spLocks noGrp="1"/>
          </p:cNvSpPr>
          <p:nvPr>
            <p:ph type="sldNum" sz="quarter" idx="12"/>
          </p:nvPr>
        </p:nvSpPr>
        <p:spPr/>
        <p:txBody>
          <a:bodyPr/>
          <a:lstStyle/>
          <a:p>
            <a:fld id="{442AD375-037F-43D0-B059-5172DA06796A}" type="slidenum">
              <a:rPr lang="de-CH" smtClean="0"/>
              <a:t>13</a:t>
            </a:fld>
            <a:endParaRPr lang="de-CH"/>
          </a:p>
        </p:txBody>
      </p:sp>
      <p:sp>
        <p:nvSpPr>
          <p:cNvPr id="3" name="Textfeld 2">
            <a:extLst>
              <a:ext uri="{FF2B5EF4-FFF2-40B4-BE49-F238E27FC236}">
                <a16:creationId xmlns:a16="http://schemas.microsoft.com/office/drawing/2014/main" id="{8C67F1A4-A866-1ABC-3F48-6079B865AD35}"/>
              </a:ext>
            </a:extLst>
          </p:cNvPr>
          <p:cNvSpPr txBox="1"/>
          <p:nvPr/>
        </p:nvSpPr>
        <p:spPr>
          <a:xfrm>
            <a:off x="911424"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6 Pärke/Welterbe</a:t>
            </a:r>
          </a:p>
        </p:txBody>
      </p:sp>
    </p:spTree>
    <p:extLst>
      <p:ext uri="{BB962C8B-B14F-4D97-AF65-F5344CB8AC3E}">
        <p14:creationId xmlns:p14="http://schemas.microsoft.com/office/powerpoint/2010/main" val="804437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F775026-6B50-DA10-7EC4-BCA19682DB6A}"/>
              </a:ext>
            </a:extLst>
          </p:cNvPr>
          <p:cNvSpPr>
            <a:spLocks noGrp="1"/>
          </p:cNvSpPr>
          <p:nvPr>
            <p:ph type="title"/>
          </p:nvPr>
        </p:nvSpPr>
        <p:spPr/>
        <p:txBody>
          <a:bodyPr/>
          <a:lstStyle/>
          <a:p>
            <a:r>
              <a:rPr lang="de-CH"/>
              <a:t>Gruppengrösse</a:t>
            </a:r>
          </a:p>
        </p:txBody>
      </p:sp>
      <p:sp>
        <p:nvSpPr>
          <p:cNvPr id="3" name="Inhaltsplatzhalter 2">
            <a:extLst>
              <a:ext uri="{FF2B5EF4-FFF2-40B4-BE49-F238E27FC236}">
                <a16:creationId xmlns:a16="http://schemas.microsoft.com/office/drawing/2014/main" id="{FFA5E196-757F-37AF-E1B2-4E2F3B9638AE}"/>
              </a:ext>
            </a:extLst>
          </p:cNvPr>
          <p:cNvSpPr>
            <a:spLocks noGrp="1"/>
          </p:cNvSpPr>
          <p:nvPr>
            <p:ph sz="half" idx="1"/>
          </p:nvPr>
        </p:nvSpPr>
        <p:spPr>
          <a:xfrm>
            <a:off x="838200" y="1988840"/>
            <a:ext cx="4944000" cy="4104457"/>
          </a:xfrm>
        </p:spPr>
        <p:txBody>
          <a:bodyPr/>
          <a:lstStyle/>
          <a:p>
            <a:pPr marL="342900" indent="-342900">
              <a:spcAft>
                <a:spcPts val="1200"/>
              </a:spcAft>
              <a:buFont typeface="Symbol" panose="05050102010706020507" pitchFamily="18" charset="2"/>
              <a:buChar char="-"/>
            </a:pPr>
            <a:r>
              <a:rPr lang="de-CH"/>
              <a:t>Als maximale Gruppengrösse werden </a:t>
            </a:r>
            <a:r>
              <a:rPr lang="de-CH" b="1"/>
              <a:t>mehrheitlich 20-25 Personen </a:t>
            </a:r>
            <a:r>
              <a:rPr lang="de-CH"/>
              <a:t>genannt.</a:t>
            </a:r>
          </a:p>
          <a:p>
            <a:pPr marL="342900" indent="-342900">
              <a:spcAft>
                <a:spcPts val="1200"/>
              </a:spcAft>
              <a:buFont typeface="Symbol" panose="05050102010706020507" pitchFamily="18" charset="2"/>
              <a:buChar char="-"/>
            </a:pPr>
            <a:r>
              <a:rPr lang="de-CH"/>
              <a:t>Fünf Pärke nennen sehr </a:t>
            </a:r>
            <a:r>
              <a:rPr lang="de-CH" b="1"/>
              <a:t>variable</a:t>
            </a:r>
            <a:r>
              <a:rPr lang="de-CH"/>
              <a:t> Gruppengrössen. Je nach Angebot 8-20 Personen.</a:t>
            </a:r>
          </a:p>
          <a:p>
            <a:pPr marL="342900" indent="-342900">
              <a:spcAft>
                <a:spcPts val="1200"/>
              </a:spcAft>
              <a:buFont typeface="Symbol" panose="05050102010706020507" pitchFamily="18" charset="2"/>
              <a:buChar char="-"/>
            </a:pPr>
            <a:r>
              <a:rPr lang="de-CH"/>
              <a:t>Einmal werden 10 Personen als maximale Gruppengrösse genannt.</a:t>
            </a:r>
          </a:p>
        </p:txBody>
      </p:sp>
      <p:sp>
        <p:nvSpPr>
          <p:cNvPr id="4" name="Inhaltsplatzhalter 3">
            <a:extLst>
              <a:ext uri="{FF2B5EF4-FFF2-40B4-BE49-F238E27FC236}">
                <a16:creationId xmlns:a16="http://schemas.microsoft.com/office/drawing/2014/main" id="{A03F14B7-46D6-081D-1136-24A34CB7042F}"/>
              </a:ext>
            </a:extLst>
          </p:cNvPr>
          <p:cNvSpPr>
            <a:spLocks noGrp="1"/>
          </p:cNvSpPr>
          <p:nvPr>
            <p:ph sz="half" idx="2"/>
          </p:nvPr>
        </p:nvSpPr>
        <p:spPr>
          <a:xfrm>
            <a:off x="6409800" y="2780928"/>
            <a:ext cx="4944000" cy="3312369"/>
          </a:xfrm>
        </p:spPr>
        <p:txBody>
          <a:bodyPr/>
          <a:lstStyle/>
          <a:p>
            <a:pPr marL="342900" indent="-342900">
              <a:buFont typeface="Symbol" panose="05050102010706020507" pitchFamily="18" charset="2"/>
              <a:buChar char="-"/>
            </a:pPr>
            <a:r>
              <a:rPr lang="de-CH"/>
              <a:t>9 von 16 Pärken/Welterben beantworten die Frage mit NEIN.</a:t>
            </a:r>
          </a:p>
          <a:p>
            <a:pPr marL="342900" indent="-342900">
              <a:buFont typeface="Symbol" panose="05050102010706020507" pitchFamily="18" charset="2"/>
              <a:buChar char="-"/>
            </a:pPr>
            <a:endParaRPr lang="de-CH"/>
          </a:p>
          <a:p>
            <a:pPr marL="342900" indent="-342900">
              <a:buFont typeface="Symbol" panose="05050102010706020507" pitchFamily="18" charset="2"/>
              <a:buChar char="-"/>
            </a:pPr>
            <a:r>
              <a:rPr lang="de-CH"/>
              <a:t>Es gibt vereinzelt Rückmeldungen, dass ein Angebot zu teuer sei, oder dass ein anderer Anbieter bevorzugt wird (z.B. Firmenangebot FRG CHF 1000.-, Angebote PDJ)</a:t>
            </a:r>
          </a:p>
        </p:txBody>
      </p:sp>
      <p:sp>
        <p:nvSpPr>
          <p:cNvPr id="5" name="Foliennummernplatzhalter 4">
            <a:extLst>
              <a:ext uri="{FF2B5EF4-FFF2-40B4-BE49-F238E27FC236}">
                <a16:creationId xmlns:a16="http://schemas.microsoft.com/office/drawing/2014/main" id="{AC317EFE-7323-F760-4353-4CA3DF4DB835}"/>
              </a:ext>
            </a:extLst>
          </p:cNvPr>
          <p:cNvSpPr>
            <a:spLocks noGrp="1"/>
          </p:cNvSpPr>
          <p:nvPr>
            <p:ph type="sldNum" sz="quarter" idx="12"/>
          </p:nvPr>
        </p:nvSpPr>
        <p:spPr/>
        <p:txBody>
          <a:bodyPr/>
          <a:lstStyle/>
          <a:p>
            <a:fld id="{442AD375-037F-43D0-B059-5172DA06796A}" type="slidenum">
              <a:rPr lang="de-CH" smtClean="0"/>
              <a:t>14</a:t>
            </a:fld>
            <a:endParaRPr lang="de-CH"/>
          </a:p>
        </p:txBody>
      </p:sp>
      <p:sp>
        <p:nvSpPr>
          <p:cNvPr id="6" name="Textplatzhalter 5">
            <a:extLst>
              <a:ext uri="{FF2B5EF4-FFF2-40B4-BE49-F238E27FC236}">
                <a16:creationId xmlns:a16="http://schemas.microsoft.com/office/drawing/2014/main" id="{07E19918-D0C6-5679-EBCC-2D96FD0751E0}"/>
              </a:ext>
            </a:extLst>
          </p:cNvPr>
          <p:cNvSpPr>
            <a:spLocks noGrp="1"/>
          </p:cNvSpPr>
          <p:nvPr>
            <p:ph type="body" sz="quarter" idx="13"/>
          </p:nvPr>
        </p:nvSpPr>
        <p:spPr/>
        <p:txBody>
          <a:bodyPr/>
          <a:lstStyle/>
          <a:p>
            <a:r>
              <a:rPr lang="de-CH"/>
              <a:t>Gibt es Rückmeldungen, dass die Angebote auf Grund des Preises nicht gebucht werden?</a:t>
            </a:r>
          </a:p>
        </p:txBody>
      </p:sp>
    </p:spTree>
    <p:extLst>
      <p:ext uri="{BB962C8B-B14F-4D97-AF65-F5344CB8AC3E}">
        <p14:creationId xmlns:p14="http://schemas.microsoft.com/office/powerpoint/2010/main" val="2376553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757B22-D287-EC75-986F-861060671872}"/>
              </a:ext>
            </a:extLst>
          </p:cNvPr>
          <p:cNvSpPr>
            <a:spLocks noGrp="1"/>
          </p:cNvSpPr>
          <p:nvPr>
            <p:ph type="ctrTitle"/>
          </p:nvPr>
        </p:nvSpPr>
        <p:spPr/>
        <p:txBody>
          <a:bodyPr/>
          <a:lstStyle/>
          <a:p>
            <a:r>
              <a:rPr lang="de-CH"/>
              <a:t>Angebote und Exkursionen für </a:t>
            </a:r>
            <a:r>
              <a:rPr lang="de-CH" err="1"/>
              <a:t>INdividualgäste</a:t>
            </a:r>
            <a:endParaRPr lang="de-CH"/>
          </a:p>
        </p:txBody>
      </p:sp>
    </p:spTree>
    <p:extLst>
      <p:ext uri="{BB962C8B-B14F-4D97-AF65-F5344CB8AC3E}">
        <p14:creationId xmlns:p14="http://schemas.microsoft.com/office/powerpoint/2010/main" val="3619473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68938C-2850-7664-9A4B-D8EF21A50E86}"/>
              </a:ext>
            </a:extLst>
          </p:cNvPr>
          <p:cNvSpPr>
            <a:spLocks noGrp="1"/>
          </p:cNvSpPr>
          <p:nvPr>
            <p:ph type="title"/>
          </p:nvPr>
        </p:nvSpPr>
        <p:spPr/>
        <p:txBody>
          <a:bodyPr/>
          <a:lstStyle/>
          <a:p>
            <a:r>
              <a:rPr lang="de-CH"/>
              <a:t>Allgemeines</a:t>
            </a:r>
          </a:p>
        </p:txBody>
      </p:sp>
      <p:sp>
        <p:nvSpPr>
          <p:cNvPr id="3" name="Inhaltsplatzhalter 2">
            <a:extLst>
              <a:ext uri="{FF2B5EF4-FFF2-40B4-BE49-F238E27FC236}">
                <a16:creationId xmlns:a16="http://schemas.microsoft.com/office/drawing/2014/main" id="{7A16D7FF-D3B1-CB45-BAF3-A6CCF1EFADAA}"/>
              </a:ext>
            </a:extLst>
          </p:cNvPr>
          <p:cNvSpPr>
            <a:spLocks noGrp="1"/>
          </p:cNvSpPr>
          <p:nvPr>
            <p:ph idx="1"/>
          </p:nvPr>
        </p:nvSpPr>
        <p:spPr/>
        <p:txBody>
          <a:bodyPr/>
          <a:lstStyle/>
          <a:p>
            <a:pPr marL="342900" indent="-342900">
              <a:spcAft>
                <a:spcPts val="600"/>
              </a:spcAft>
              <a:buFont typeface="Symbol" panose="05050102010706020507" pitchFamily="18" charset="2"/>
              <a:buChar char="-"/>
            </a:pPr>
            <a:r>
              <a:rPr lang="de-CH"/>
              <a:t>Viele Pärke haben ein Preissystem mit </a:t>
            </a:r>
            <a:r>
              <a:rPr lang="de-CH" b="1"/>
              <a:t>Reduktionen für Jugendliche, Gäste mit Gästekarte oder Mitglieder vom Park</a:t>
            </a:r>
          </a:p>
          <a:p>
            <a:pPr marL="342900" indent="-342900">
              <a:spcAft>
                <a:spcPts val="600"/>
              </a:spcAft>
              <a:buFont typeface="Symbol" panose="05050102010706020507" pitchFamily="18" charset="2"/>
              <a:buChar char="-"/>
            </a:pPr>
            <a:r>
              <a:rPr lang="de-CH" b="1"/>
              <a:t>Kinder</a:t>
            </a:r>
            <a:r>
              <a:rPr lang="de-CH"/>
              <a:t> sind </a:t>
            </a:r>
            <a:r>
              <a:rPr lang="de-CH" b="1"/>
              <a:t>oft gratis</a:t>
            </a:r>
          </a:p>
          <a:p>
            <a:pPr marL="342900" indent="-342900">
              <a:spcAft>
                <a:spcPts val="600"/>
              </a:spcAft>
              <a:buFont typeface="Symbol" panose="05050102010706020507" pitchFamily="18" charset="2"/>
              <a:buChar char="-"/>
            </a:pPr>
            <a:endParaRPr lang="de-CH"/>
          </a:p>
          <a:p>
            <a:pPr marL="342900" indent="-342900">
              <a:spcAft>
                <a:spcPts val="600"/>
              </a:spcAft>
              <a:buFont typeface="Symbol" panose="05050102010706020507" pitchFamily="18" charset="2"/>
              <a:buChar char="-"/>
            </a:pPr>
            <a:r>
              <a:rPr lang="de-CH"/>
              <a:t>Oft gibt es zusätzlich kostenlose Exkursionen oder Exkursionen mit Kollekte</a:t>
            </a:r>
          </a:p>
          <a:p>
            <a:pPr marL="342900" indent="-342900">
              <a:spcAft>
                <a:spcPts val="600"/>
              </a:spcAft>
              <a:buFont typeface="Symbol" panose="05050102010706020507" pitchFamily="18" charset="2"/>
              <a:buChar char="-"/>
            </a:pPr>
            <a:endParaRPr lang="de-CH"/>
          </a:p>
          <a:p>
            <a:pPr>
              <a:spcAft>
                <a:spcPts val="600"/>
              </a:spcAft>
            </a:pPr>
            <a:r>
              <a:rPr lang="de-CH" b="1">
                <a:solidFill>
                  <a:schemeClr val="tx2"/>
                </a:solidFill>
              </a:rPr>
              <a:t>Keine einheitlichen Preise:</a:t>
            </a:r>
          </a:p>
          <a:p>
            <a:pPr marL="342900" indent="-342900">
              <a:spcAft>
                <a:spcPts val="600"/>
              </a:spcAft>
              <a:buFont typeface="Symbol" panose="05050102010706020507" pitchFamily="18" charset="2"/>
              <a:buChar char="-"/>
            </a:pPr>
            <a:r>
              <a:rPr lang="de-CH"/>
              <a:t>ELA legt die Preise einzeln pro Angebot fest, NPT und SAJA machen keine Preisangaben</a:t>
            </a:r>
          </a:p>
          <a:p>
            <a:pPr marL="342900" indent="-342900">
              <a:spcAft>
                <a:spcPts val="600"/>
              </a:spcAft>
              <a:buFont typeface="Symbol" panose="05050102010706020507" pitchFamily="18" charset="2"/>
              <a:buChar char="-"/>
            </a:pPr>
            <a:r>
              <a:rPr lang="de-CH"/>
              <a:t>Bei SAR, PRC legen die Guides die Preise für ihre Angebote fest.</a:t>
            </a:r>
          </a:p>
          <a:p>
            <a:pPr marL="342900" indent="-342900">
              <a:spcAft>
                <a:spcPts val="600"/>
              </a:spcAft>
              <a:buFont typeface="Symbol" panose="05050102010706020507" pitchFamily="18" charset="2"/>
              <a:buChar char="-"/>
            </a:pPr>
            <a:endParaRPr lang="de-CH"/>
          </a:p>
          <a:p>
            <a:pPr>
              <a:spcAft>
                <a:spcPts val="600"/>
              </a:spcAft>
            </a:pPr>
            <a:r>
              <a:rPr lang="de-CH"/>
              <a:t>=&gt; </a:t>
            </a:r>
            <a:r>
              <a:rPr lang="de-CH" b="1"/>
              <a:t>15 Antworten </a:t>
            </a:r>
            <a:r>
              <a:rPr lang="de-CH"/>
              <a:t>zu diesem Thema</a:t>
            </a:r>
          </a:p>
        </p:txBody>
      </p:sp>
      <p:sp>
        <p:nvSpPr>
          <p:cNvPr id="5" name="Foliennummernplatzhalter 4">
            <a:extLst>
              <a:ext uri="{FF2B5EF4-FFF2-40B4-BE49-F238E27FC236}">
                <a16:creationId xmlns:a16="http://schemas.microsoft.com/office/drawing/2014/main" id="{BCE7E067-F392-DB1C-0EB3-E10B3B608E67}"/>
              </a:ext>
            </a:extLst>
          </p:cNvPr>
          <p:cNvSpPr>
            <a:spLocks noGrp="1"/>
          </p:cNvSpPr>
          <p:nvPr>
            <p:ph type="sldNum" sz="quarter" idx="12"/>
          </p:nvPr>
        </p:nvSpPr>
        <p:spPr/>
        <p:txBody>
          <a:bodyPr/>
          <a:lstStyle/>
          <a:p>
            <a:fld id="{442AD375-037F-43D0-B059-5172DA06796A}" type="slidenum">
              <a:rPr lang="de-CH" smtClean="0"/>
              <a:t>16</a:t>
            </a:fld>
            <a:endParaRPr lang="de-CH"/>
          </a:p>
        </p:txBody>
      </p:sp>
    </p:spTree>
    <p:extLst>
      <p:ext uri="{BB962C8B-B14F-4D97-AF65-F5344CB8AC3E}">
        <p14:creationId xmlns:p14="http://schemas.microsoft.com/office/powerpoint/2010/main" val="39268347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D2C08E7-8CEB-772F-3D4E-9EECADBAED20}"/>
              </a:ext>
            </a:extLst>
          </p:cNvPr>
          <p:cNvSpPr>
            <a:spLocks noGrp="1"/>
          </p:cNvSpPr>
          <p:nvPr>
            <p:ph type="title"/>
          </p:nvPr>
        </p:nvSpPr>
        <p:spPr/>
        <p:txBody>
          <a:bodyPr/>
          <a:lstStyle/>
          <a:p>
            <a:r>
              <a:rPr lang="de-CH"/>
              <a:t>Wie viel Kosten Angebote und Exkursionen für Individualgäste?</a:t>
            </a:r>
          </a:p>
        </p:txBody>
      </p:sp>
      <p:graphicFrame>
        <p:nvGraphicFramePr>
          <p:cNvPr id="9" name="Inhaltsplatzhalter 8">
            <a:extLst>
              <a:ext uri="{FF2B5EF4-FFF2-40B4-BE49-F238E27FC236}">
                <a16:creationId xmlns:a16="http://schemas.microsoft.com/office/drawing/2014/main" id="{8F5004B2-8170-3D1F-2467-E5C7713CBFB4}"/>
              </a:ext>
            </a:extLst>
          </p:cNvPr>
          <p:cNvGraphicFramePr>
            <a:graphicFrameLocks noGrp="1"/>
          </p:cNvGraphicFramePr>
          <p:nvPr>
            <p:ph sz="half" idx="1"/>
            <p:extLst>
              <p:ext uri="{D42A27DB-BD31-4B8C-83A1-F6EECF244321}">
                <p14:modId xmlns:p14="http://schemas.microsoft.com/office/powerpoint/2010/main" val="4108444875"/>
              </p:ext>
            </p:extLst>
          </p:nvPr>
        </p:nvGraphicFramePr>
        <p:xfrm>
          <a:off x="838200" y="1825625"/>
          <a:ext cx="4943475" cy="412365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Inhaltsplatzhalter 12">
            <a:extLst>
              <a:ext uri="{FF2B5EF4-FFF2-40B4-BE49-F238E27FC236}">
                <a16:creationId xmlns:a16="http://schemas.microsoft.com/office/drawing/2014/main" id="{690FF997-B8A6-AAED-97F4-B2B7CE05C653}"/>
              </a:ext>
            </a:extLst>
          </p:cNvPr>
          <p:cNvGraphicFramePr>
            <a:graphicFrameLocks noGrp="1"/>
          </p:cNvGraphicFramePr>
          <p:nvPr>
            <p:ph sz="half" idx="2"/>
            <p:extLst>
              <p:ext uri="{D42A27DB-BD31-4B8C-83A1-F6EECF244321}">
                <p14:modId xmlns:p14="http://schemas.microsoft.com/office/powerpoint/2010/main" val="3182960801"/>
              </p:ext>
            </p:extLst>
          </p:nvPr>
        </p:nvGraphicFramePr>
        <p:xfrm>
          <a:off x="6410325" y="1825625"/>
          <a:ext cx="4943475" cy="4123655"/>
        </p:xfrm>
        <a:graphic>
          <a:graphicData uri="http://schemas.openxmlformats.org/drawingml/2006/chart">
            <c:chart xmlns:c="http://schemas.openxmlformats.org/drawingml/2006/chart" xmlns:r="http://schemas.openxmlformats.org/officeDocument/2006/relationships" r:id="rId3"/>
          </a:graphicData>
        </a:graphic>
      </p:graphicFrame>
      <p:sp>
        <p:nvSpPr>
          <p:cNvPr id="5" name="Foliennummernplatzhalter 4">
            <a:extLst>
              <a:ext uri="{FF2B5EF4-FFF2-40B4-BE49-F238E27FC236}">
                <a16:creationId xmlns:a16="http://schemas.microsoft.com/office/drawing/2014/main" id="{EF4AC6D4-1291-514E-9ED9-71E9605FABFA}"/>
              </a:ext>
            </a:extLst>
          </p:cNvPr>
          <p:cNvSpPr>
            <a:spLocks noGrp="1"/>
          </p:cNvSpPr>
          <p:nvPr>
            <p:ph type="sldNum" sz="quarter" idx="12"/>
          </p:nvPr>
        </p:nvSpPr>
        <p:spPr/>
        <p:txBody>
          <a:bodyPr/>
          <a:lstStyle/>
          <a:p>
            <a:fld id="{442AD375-037F-43D0-B059-5172DA06796A}" type="slidenum">
              <a:rPr lang="de-CH" smtClean="0"/>
              <a:t>17</a:t>
            </a:fld>
            <a:endParaRPr lang="de-CH"/>
          </a:p>
        </p:txBody>
      </p:sp>
      <p:cxnSp>
        <p:nvCxnSpPr>
          <p:cNvPr id="3" name="Gerader Verbinder 2">
            <a:extLst>
              <a:ext uri="{FF2B5EF4-FFF2-40B4-BE49-F238E27FC236}">
                <a16:creationId xmlns:a16="http://schemas.microsoft.com/office/drawing/2014/main" id="{895C4F10-E0CB-EC40-8CEB-10DB9151FEDF}"/>
              </a:ext>
            </a:extLst>
          </p:cNvPr>
          <p:cNvCxnSpPr>
            <a:cxnSpLocks/>
          </p:cNvCxnSpPr>
          <p:nvPr/>
        </p:nvCxnSpPr>
        <p:spPr>
          <a:xfrm>
            <a:off x="911424" y="4733806"/>
            <a:ext cx="472623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4" name="Textfeld 3">
            <a:extLst>
              <a:ext uri="{FF2B5EF4-FFF2-40B4-BE49-F238E27FC236}">
                <a16:creationId xmlns:a16="http://schemas.microsoft.com/office/drawing/2014/main" id="{A6A1E454-89B7-32E1-0653-2A223B49A039}"/>
              </a:ext>
            </a:extLst>
          </p:cNvPr>
          <p:cNvSpPr txBox="1"/>
          <p:nvPr/>
        </p:nvSpPr>
        <p:spPr>
          <a:xfrm>
            <a:off x="4727848" y="4221088"/>
            <a:ext cx="909811"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p>
          <a:p>
            <a:pPr algn="r"/>
            <a:r>
              <a:rPr lang="de-CH" sz="1400">
                <a:solidFill>
                  <a:schemeClr val="accent5"/>
                </a:solidFill>
              </a:rPr>
              <a:t>CHF 18.-</a:t>
            </a:r>
          </a:p>
        </p:txBody>
      </p:sp>
      <p:cxnSp>
        <p:nvCxnSpPr>
          <p:cNvPr id="11" name="Gerader Verbinder 10">
            <a:extLst>
              <a:ext uri="{FF2B5EF4-FFF2-40B4-BE49-F238E27FC236}">
                <a16:creationId xmlns:a16="http://schemas.microsoft.com/office/drawing/2014/main" id="{645D6399-7270-9D98-A16F-91881942C6C6}"/>
              </a:ext>
            </a:extLst>
          </p:cNvPr>
          <p:cNvCxnSpPr>
            <a:cxnSpLocks/>
          </p:cNvCxnSpPr>
          <p:nvPr/>
        </p:nvCxnSpPr>
        <p:spPr>
          <a:xfrm>
            <a:off x="6499806" y="4221088"/>
            <a:ext cx="472623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2" name="Textfeld 11">
            <a:extLst>
              <a:ext uri="{FF2B5EF4-FFF2-40B4-BE49-F238E27FC236}">
                <a16:creationId xmlns:a16="http://schemas.microsoft.com/office/drawing/2014/main" id="{F8A24C88-818C-C5F0-D123-07FDABC82E43}"/>
              </a:ext>
            </a:extLst>
          </p:cNvPr>
          <p:cNvSpPr txBox="1"/>
          <p:nvPr/>
        </p:nvSpPr>
        <p:spPr>
          <a:xfrm>
            <a:off x="10272464" y="3737491"/>
            <a:ext cx="936104"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p>
          <a:p>
            <a:pPr algn="r"/>
            <a:r>
              <a:rPr lang="de-CH" sz="1400">
                <a:solidFill>
                  <a:schemeClr val="accent5"/>
                </a:solidFill>
              </a:rPr>
              <a:t>CHF 31.-</a:t>
            </a:r>
          </a:p>
        </p:txBody>
      </p:sp>
      <p:sp>
        <p:nvSpPr>
          <p:cNvPr id="6" name="Textfeld 5">
            <a:extLst>
              <a:ext uri="{FF2B5EF4-FFF2-40B4-BE49-F238E27FC236}">
                <a16:creationId xmlns:a16="http://schemas.microsoft.com/office/drawing/2014/main" id="{FD4431DD-718C-06BB-5653-3B59300EC0CB}"/>
              </a:ext>
            </a:extLst>
          </p:cNvPr>
          <p:cNvSpPr txBox="1"/>
          <p:nvPr/>
        </p:nvSpPr>
        <p:spPr>
          <a:xfrm>
            <a:off x="911424"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4 Pärke/Welterbe</a:t>
            </a:r>
          </a:p>
        </p:txBody>
      </p:sp>
      <p:sp>
        <p:nvSpPr>
          <p:cNvPr id="7" name="Textfeld 6">
            <a:extLst>
              <a:ext uri="{FF2B5EF4-FFF2-40B4-BE49-F238E27FC236}">
                <a16:creationId xmlns:a16="http://schemas.microsoft.com/office/drawing/2014/main" id="{691E9F00-3200-F69C-2A2F-B0023CF1EC62}"/>
              </a:ext>
            </a:extLst>
          </p:cNvPr>
          <p:cNvSpPr txBox="1"/>
          <p:nvPr/>
        </p:nvSpPr>
        <p:spPr>
          <a:xfrm>
            <a:off x="6528048" y="6021288"/>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1 Park</a:t>
            </a:r>
          </a:p>
        </p:txBody>
      </p:sp>
    </p:spTree>
    <p:extLst>
      <p:ext uri="{BB962C8B-B14F-4D97-AF65-F5344CB8AC3E}">
        <p14:creationId xmlns:p14="http://schemas.microsoft.com/office/powerpoint/2010/main" val="903897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P spid="12"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B57BE944-88F3-0019-9A20-8A3604B135C0}"/>
              </a:ext>
            </a:extLst>
          </p:cNvPr>
          <p:cNvSpPr>
            <a:spLocks noGrp="1"/>
          </p:cNvSpPr>
          <p:nvPr>
            <p:ph type="title"/>
          </p:nvPr>
        </p:nvSpPr>
        <p:spPr/>
        <p:txBody>
          <a:bodyPr/>
          <a:lstStyle/>
          <a:p>
            <a:r>
              <a:rPr lang="de-CH"/>
              <a:t>Wie viel Kosten Angebote und Exkursionen für Individualgäste?</a:t>
            </a:r>
          </a:p>
        </p:txBody>
      </p:sp>
      <p:graphicFrame>
        <p:nvGraphicFramePr>
          <p:cNvPr id="12" name="Inhaltsplatzhalter 11">
            <a:extLst>
              <a:ext uri="{FF2B5EF4-FFF2-40B4-BE49-F238E27FC236}">
                <a16:creationId xmlns:a16="http://schemas.microsoft.com/office/drawing/2014/main" id="{40098D0E-FBF2-1673-3F50-CCC682CD873A}"/>
              </a:ext>
            </a:extLst>
          </p:cNvPr>
          <p:cNvGraphicFramePr>
            <a:graphicFrameLocks noGrp="1"/>
          </p:cNvGraphicFramePr>
          <p:nvPr>
            <p:ph sz="half" idx="1"/>
            <p:extLst>
              <p:ext uri="{D42A27DB-BD31-4B8C-83A1-F6EECF244321}">
                <p14:modId xmlns:p14="http://schemas.microsoft.com/office/powerpoint/2010/main" val="2006642079"/>
              </p:ext>
            </p:extLst>
          </p:nvPr>
        </p:nvGraphicFramePr>
        <p:xfrm>
          <a:off x="838200" y="2348879"/>
          <a:ext cx="4943475" cy="3743946"/>
        </p:xfrm>
        <a:graphic>
          <a:graphicData uri="http://schemas.openxmlformats.org/drawingml/2006/chart">
            <c:chart xmlns:c="http://schemas.openxmlformats.org/drawingml/2006/chart" xmlns:r="http://schemas.openxmlformats.org/officeDocument/2006/relationships" r:id="rId2"/>
          </a:graphicData>
        </a:graphic>
      </p:graphicFrame>
      <p:sp>
        <p:nvSpPr>
          <p:cNvPr id="5" name="Foliennummernplatzhalter 4">
            <a:extLst>
              <a:ext uri="{FF2B5EF4-FFF2-40B4-BE49-F238E27FC236}">
                <a16:creationId xmlns:a16="http://schemas.microsoft.com/office/drawing/2014/main" id="{C242B3B7-3760-B690-F74E-A3FEA77B762B}"/>
              </a:ext>
            </a:extLst>
          </p:cNvPr>
          <p:cNvSpPr>
            <a:spLocks noGrp="1"/>
          </p:cNvSpPr>
          <p:nvPr>
            <p:ph type="sldNum" sz="quarter" idx="12"/>
          </p:nvPr>
        </p:nvSpPr>
        <p:spPr/>
        <p:txBody>
          <a:bodyPr/>
          <a:lstStyle/>
          <a:p>
            <a:fld id="{442AD375-037F-43D0-B059-5172DA06796A}" type="slidenum">
              <a:rPr lang="de-CH" smtClean="0"/>
              <a:t>18</a:t>
            </a:fld>
            <a:endParaRPr lang="de-CH"/>
          </a:p>
        </p:txBody>
      </p:sp>
      <p:sp>
        <p:nvSpPr>
          <p:cNvPr id="15" name="Textplatzhalter 14">
            <a:extLst>
              <a:ext uri="{FF2B5EF4-FFF2-40B4-BE49-F238E27FC236}">
                <a16:creationId xmlns:a16="http://schemas.microsoft.com/office/drawing/2014/main" id="{D38D05B5-FB8A-0043-CAC8-86C226AD3EBA}"/>
              </a:ext>
            </a:extLst>
          </p:cNvPr>
          <p:cNvSpPr>
            <a:spLocks noGrp="1"/>
          </p:cNvSpPr>
          <p:nvPr>
            <p:ph type="body" sz="quarter" idx="13"/>
          </p:nvPr>
        </p:nvSpPr>
        <p:spPr/>
        <p:txBody>
          <a:bodyPr/>
          <a:lstStyle/>
          <a:p>
            <a:r>
              <a:rPr lang="de-CH"/>
              <a:t>Gibt es Rückmeldungen, dass die Angebote zu teuer sind? </a:t>
            </a:r>
            <a:r>
              <a:rPr lang="de-CH" b="0"/>
              <a:t>n=15</a:t>
            </a:r>
          </a:p>
        </p:txBody>
      </p:sp>
      <p:sp>
        <p:nvSpPr>
          <p:cNvPr id="17" name="Textplatzhalter 5">
            <a:extLst>
              <a:ext uri="{FF2B5EF4-FFF2-40B4-BE49-F238E27FC236}">
                <a16:creationId xmlns:a16="http://schemas.microsoft.com/office/drawing/2014/main" id="{C4340B1B-8257-779A-E634-9F4835459760}"/>
              </a:ext>
            </a:extLst>
          </p:cNvPr>
          <p:cNvSpPr txBox="1">
            <a:spLocks/>
          </p:cNvSpPr>
          <p:nvPr/>
        </p:nvSpPr>
        <p:spPr>
          <a:xfrm>
            <a:off x="6409267" y="1320214"/>
            <a:ext cx="4944533" cy="349921"/>
          </a:xfrm>
          <a:prstGeom prst="rect">
            <a:avLst/>
          </a:prstGeom>
        </p:spPr>
        <p:txBody>
          <a:bodyPr vert="horz" lIns="0" tIns="0" rIns="0" bIns="0" rtlCol="0">
            <a:noAutofit/>
          </a:bodyPr>
          <a:lstStyle>
            <a:lvl1pPr marL="0" indent="0" algn="l" defTabSz="914400" rtl="0" eaLnBrk="1" latinLnBrk="0" hangingPunct="1">
              <a:lnSpc>
                <a:spcPct val="100000"/>
              </a:lnSpc>
              <a:spcBef>
                <a:spcPct val="0"/>
              </a:spcBef>
              <a:buFont typeface="Arial" panose="020B0604020202020204" pitchFamily="34" charset="0"/>
              <a:buNone/>
              <a:defRPr lang="de-DE" sz="2400" b="1" kern="1200" dirty="0" smtClean="0">
                <a:solidFill>
                  <a:schemeClr val="tx2"/>
                </a:solidFill>
                <a:latin typeface="+mj-lt"/>
                <a:ea typeface="+mj-ea"/>
                <a:cs typeface="+mj-cs"/>
              </a:defRPr>
            </a:lvl1pPr>
            <a:lvl2pPr marL="174625" indent="-174625" algn="l" defTabSz="914400" rtl="0" eaLnBrk="1" latinLnBrk="0" hangingPunct="1">
              <a:lnSpc>
                <a:spcPct val="100000"/>
              </a:lnSpc>
              <a:spcBef>
                <a:spcPts val="0"/>
              </a:spcBef>
              <a:buFont typeface="Symbol" charset="2"/>
              <a:buChar char="-"/>
              <a:defRPr sz="2000" kern="1200">
                <a:solidFill>
                  <a:schemeClr val="tx1">
                    <a:lumMod val="65000"/>
                    <a:lumOff val="35000"/>
                  </a:schemeClr>
                </a:solidFill>
                <a:latin typeface="+mn-lt"/>
                <a:ea typeface="+mn-ea"/>
                <a:cs typeface="+mn-cs"/>
              </a:defRPr>
            </a:lvl2pPr>
            <a:lvl3pPr marL="360363" indent="-185738" algn="l" defTabSz="914400" rtl="0" eaLnBrk="1" latinLnBrk="0" hangingPunct="1">
              <a:lnSpc>
                <a:spcPct val="100000"/>
              </a:lnSpc>
              <a:spcBef>
                <a:spcPts val="0"/>
              </a:spcBef>
              <a:buFont typeface="Symbol" charset="2"/>
              <a:buChar char="-"/>
              <a:defRPr sz="2000" kern="1200">
                <a:solidFill>
                  <a:schemeClr val="tx1">
                    <a:lumMod val="65000"/>
                    <a:lumOff val="35000"/>
                  </a:schemeClr>
                </a:solidFill>
                <a:latin typeface="+mn-lt"/>
                <a:ea typeface="+mn-ea"/>
                <a:cs typeface="+mn-cs"/>
              </a:defRPr>
            </a:lvl3pPr>
            <a:lvl4pPr marL="534988" indent="-174625" algn="l" defTabSz="914400" rtl="0" eaLnBrk="1" latinLnBrk="0" hangingPunct="1">
              <a:lnSpc>
                <a:spcPct val="100000"/>
              </a:lnSpc>
              <a:spcBef>
                <a:spcPts val="0"/>
              </a:spcBef>
              <a:buFont typeface="Symbol" charset="2"/>
              <a:buChar char="-"/>
              <a:defRPr sz="2000" kern="1200">
                <a:solidFill>
                  <a:schemeClr val="tx1">
                    <a:lumMod val="65000"/>
                    <a:lumOff val="35000"/>
                  </a:schemeClr>
                </a:solidFill>
                <a:latin typeface="+mn-lt"/>
                <a:ea typeface="+mn-ea"/>
                <a:cs typeface="+mn-cs"/>
              </a:defRPr>
            </a:lvl4pPr>
            <a:lvl5pPr marL="719138" indent="-184150" algn="l" defTabSz="914400" rtl="0" eaLnBrk="1" latinLnBrk="0" hangingPunct="1">
              <a:lnSpc>
                <a:spcPct val="100000"/>
              </a:lnSpc>
              <a:spcBef>
                <a:spcPts val="0"/>
              </a:spcBef>
              <a:buFont typeface="Symbol" charset="2"/>
              <a:buChar char="-"/>
              <a:defRPr sz="20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de-CH"/>
          </a:p>
        </p:txBody>
      </p:sp>
      <p:graphicFrame>
        <p:nvGraphicFramePr>
          <p:cNvPr id="19" name="Inhaltsplatzhalter 8">
            <a:extLst>
              <a:ext uri="{FF2B5EF4-FFF2-40B4-BE49-F238E27FC236}">
                <a16:creationId xmlns:a16="http://schemas.microsoft.com/office/drawing/2014/main" id="{8AF0D014-08D3-3318-AA0E-0F3E9B302CAF}"/>
              </a:ext>
            </a:extLst>
          </p:cNvPr>
          <p:cNvGraphicFramePr>
            <a:graphicFrameLocks noGrp="1"/>
          </p:cNvGraphicFramePr>
          <p:nvPr>
            <p:ph sz="half" idx="2"/>
            <p:extLst>
              <p:ext uri="{D42A27DB-BD31-4B8C-83A1-F6EECF244321}">
                <p14:modId xmlns:p14="http://schemas.microsoft.com/office/powerpoint/2010/main" val="2014509632"/>
              </p:ext>
            </p:extLst>
          </p:nvPr>
        </p:nvGraphicFramePr>
        <p:xfrm>
          <a:off x="6410325" y="2492896"/>
          <a:ext cx="4943475" cy="3456384"/>
        </p:xfrm>
        <a:graphic>
          <a:graphicData uri="http://schemas.openxmlformats.org/drawingml/2006/chart">
            <c:chart xmlns:c="http://schemas.openxmlformats.org/drawingml/2006/chart" xmlns:r="http://schemas.openxmlformats.org/officeDocument/2006/relationships" r:id="rId3"/>
          </a:graphicData>
        </a:graphic>
      </p:graphicFrame>
      <p:cxnSp>
        <p:nvCxnSpPr>
          <p:cNvPr id="2" name="Gerader Verbinder 1">
            <a:extLst>
              <a:ext uri="{FF2B5EF4-FFF2-40B4-BE49-F238E27FC236}">
                <a16:creationId xmlns:a16="http://schemas.microsoft.com/office/drawing/2014/main" id="{F3F5FD2D-9E48-5C5C-E829-6233D3E6B9E9}"/>
              </a:ext>
            </a:extLst>
          </p:cNvPr>
          <p:cNvCxnSpPr>
            <a:cxnSpLocks/>
          </p:cNvCxnSpPr>
          <p:nvPr/>
        </p:nvCxnSpPr>
        <p:spPr>
          <a:xfrm>
            <a:off x="911424" y="4797152"/>
            <a:ext cx="472623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3" name="Textfeld 2">
            <a:extLst>
              <a:ext uri="{FF2B5EF4-FFF2-40B4-BE49-F238E27FC236}">
                <a16:creationId xmlns:a16="http://schemas.microsoft.com/office/drawing/2014/main" id="{A538AD49-CCD9-0A11-148F-02CB5AF1EF36}"/>
              </a:ext>
            </a:extLst>
          </p:cNvPr>
          <p:cNvSpPr txBox="1"/>
          <p:nvPr/>
        </p:nvSpPr>
        <p:spPr>
          <a:xfrm>
            <a:off x="4727848" y="4284434"/>
            <a:ext cx="909811"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p>
          <a:p>
            <a:pPr algn="r"/>
            <a:r>
              <a:rPr lang="de-CH" sz="1400">
                <a:solidFill>
                  <a:schemeClr val="accent5"/>
                </a:solidFill>
              </a:rPr>
              <a:t>CHF 59.-</a:t>
            </a:r>
          </a:p>
        </p:txBody>
      </p:sp>
      <p:sp>
        <p:nvSpPr>
          <p:cNvPr id="4" name="Textfeld 3">
            <a:extLst>
              <a:ext uri="{FF2B5EF4-FFF2-40B4-BE49-F238E27FC236}">
                <a16:creationId xmlns:a16="http://schemas.microsoft.com/office/drawing/2014/main" id="{F7F19744-CE0E-C312-C342-26B77ED0AC59}"/>
              </a:ext>
            </a:extLst>
          </p:cNvPr>
          <p:cNvSpPr txBox="1"/>
          <p:nvPr/>
        </p:nvSpPr>
        <p:spPr>
          <a:xfrm>
            <a:off x="911424" y="6104329"/>
            <a:ext cx="4870251" cy="276999"/>
          </a:xfrm>
          <a:prstGeom prst="rect">
            <a:avLst/>
          </a:prstGeom>
          <a:noFill/>
        </p:spPr>
        <p:txBody>
          <a:bodyPr wrap="square" lIns="0" tIns="0" rIns="0" bIns="0" rtlCol="0">
            <a:spAutoFit/>
          </a:bodyPr>
          <a:lstStyle/>
          <a:p>
            <a:r>
              <a:rPr lang="de-CH">
                <a:solidFill>
                  <a:schemeClr val="tx1">
                    <a:lumMod val="65000"/>
                    <a:lumOff val="35000"/>
                  </a:schemeClr>
                </a:solidFill>
              </a:rPr>
              <a:t>Kein entsprechendes Angebot: 1 Park</a:t>
            </a:r>
          </a:p>
        </p:txBody>
      </p:sp>
    </p:spTree>
    <p:extLst>
      <p:ext uri="{BB962C8B-B14F-4D97-AF65-F5344CB8AC3E}">
        <p14:creationId xmlns:p14="http://schemas.microsoft.com/office/powerpoint/2010/main" val="2731461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Graphic spid="19"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el 8">
            <a:extLst>
              <a:ext uri="{FF2B5EF4-FFF2-40B4-BE49-F238E27FC236}">
                <a16:creationId xmlns:a16="http://schemas.microsoft.com/office/drawing/2014/main" id="{4CBDED48-C00A-351F-4802-8CDD79B27424}"/>
              </a:ext>
            </a:extLst>
          </p:cNvPr>
          <p:cNvSpPr>
            <a:spLocks noGrp="1"/>
          </p:cNvSpPr>
          <p:nvPr>
            <p:ph type="title"/>
          </p:nvPr>
        </p:nvSpPr>
        <p:spPr/>
        <p:txBody>
          <a:bodyPr/>
          <a:lstStyle/>
          <a:p>
            <a:r>
              <a:rPr lang="de-CH"/>
              <a:t>Welches sind minimale/maximale Anzahl Teilnehmende für die Durchführung eines Angebots?</a:t>
            </a:r>
          </a:p>
        </p:txBody>
      </p:sp>
      <p:graphicFrame>
        <p:nvGraphicFramePr>
          <p:cNvPr id="14" name="Inhaltsplatzhalter 13">
            <a:extLst>
              <a:ext uri="{FF2B5EF4-FFF2-40B4-BE49-F238E27FC236}">
                <a16:creationId xmlns:a16="http://schemas.microsoft.com/office/drawing/2014/main" id="{314F085A-0FDB-EE44-3BC0-E4E939429FF3}"/>
              </a:ext>
            </a:extLst>
          </p:cNvPr>
          <p:cNvGraphicFramePr>
            <a:graphicFrameLocks noGrp="1"/>
          </p:cNvGraphicFramePr>
          <p:nvPr>
            <p:ph sz="half" idx="1"/>
            <p:extLst>
              <p:ext uri="{D42A27DB-BD31-4B8C-83A1-F6EECF244321}">
                <p14:modId xmlns:p14="http://schemas.microsoft.com/office/powerpoint/2010/main" val="2756841306"/>
              </p:ext>
            </p:extLst>
          </p:nvPr>
        </p:nvGraphicFramePr>
        <p:xfrm>
          <a:off x="838200" y="2348407"/>
          <a:ext cx="4943475" cy="3744417"/>
        </p:xfrm>
        <a:graphic>
          <a:graphicData uri="http://schemas.openxmlformats.org/drawingml/2006/chart">
            <c:chart xmlns:c="http://schemas.openxmlformats.org/drawingml/2006/chart" xmlns:r="http://schemas.openxmlformats.org/officeDocument/2006/relationships" r:id="rId3"/>
          </a:graphicData>
        </a:graphic>
      </p:graphicFrame>
      <p:sp>
        <p:nvSpPr>
          <p:cNvPr id="11" name="Inhaltsplatzhalter 10">
            <a:extLst>
              <a:ext uri="{FF2B5EF4-FFF2-40B4-BE49-F238E27FC236}">
                <a16:creationId xmlns:a16="http://schemas.microsoft.com/office/drawing/2014/main" id="{72CBB0D5-FCB8-56CE-6D12-1E4462502435}"/>
              </a:ext>
            </a:extLst>
          </p:cNvPr>
          <p:cNvSpPr>
            <a:spLocks noGrp="1"/>
          </p:cNvSpPr>
          <p:nvPr>
            <p:ph sz="half" idx="2"/>
          </p:nvPr>
        </p:nvSpPr>
        <p:spPr>
          <a:xfrm>
            <a:off x="6409800" y="2348880"/>
            <a:ext cx="4944000" cy="3744417"/>
          </a:xfrm>
        </p:spPr>
        <p:txBody>
          <a:bodyPr/>
          <a:lstStyle/>
          <a:p>
            <a:pPr marL="342900" indent="-342900">
              <a:buFont typeface="Symbol" panose="05050102010706020507" pitchFamily="18" charset="2"/>
              <a:buChar char="-"/>
            </a:pPr>
            <a:r>
              <a:rPr lang="de-CH"/>
              <a:t>Oft ist die TN-Zahl vom Angebot oder vom Guide, der das Angebot durchführt, abhängig.</a:t>
            </a:r>
          </a:p>
        </p:txBody>
      </p:sp>
      <p:sp>
        <p:nvSpPr>
          <p:cNvPr id="5" name="Foliennummernplatzhalter 4">
            <a:extLst>
              <a:ext uri="{FF2B5EF4-FFF2-40B4-BE49-F238E27FC236}">
                <a16:creationId xmlns:a16="http://schemas.microsoft.com/office/drawing/2014/main" id="{348C1247-DDFB-0574-7C0A-D4345C51E302}"/>
              </a:ext>
            </a:extLst>
          </p:cNvPr>
          <p:cNvSpPr>
            <a:spLocks noGrp="1"/>
          </p:cNvSpPr>
          <p:nvPr>
            <p:ph type="sldNum" sz="quarter" idx="12"/>
          </p:nvPr>
        </p:nvSpPr>
        <p:spPr/>
        <p:txBody>
          <a:bodyPr/>
          <a:lstStyle/>
          <a:p>
            <a:fld id="{442AD375-037F-43D0-B059-5172DA06796A}" type="slidenum">
              <a:rPr lang="de-CH" smtClean="0"/>
              <a:t>19</a:t>
            </a:fld>
            <a:endParaRPr lang="de-CH"/>
          </a:p>
        </p:txBody>
      </p:sp>
    </p:spTree>
    <p:extLst>
      <p:ext uri="{BB962C8B-B14F-4D97-AF65-F5344CB8AC3E}">
        <p14:creationId xmlns:p14="http://schemas.microsoft.com/office/powerpoint/2010/main" val="39220065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0874ED6-9D79-1D64-6F53-057611120634}"/>
              </a:ext>
            </a:extLst>
          </p:cNvPr>
          <p:cNvSpPr>
            <a:spLocks noGrp="1"/>
          </p:cNvSpPr>
          <p:nvPr>
            <p:ph type="ctrTitle"/>
          </p:nvPr>
        </p:nvSpPr>
        <p:spPr/>
        <p:txBody>
          <a:bodyPr/>
          <a:lstStyle/>
          <a:p>
            <a:r>
              <a:rPr lang="de-CH"/>
              <a:t>Entschädigung von Guides</a:t>
            </a:r>
          </a:p>
        </p:txBody>
      </p:sp>
      <p:pic>
        <p:nvPicPr>
          <p:cNvPr id="8" name="Bildplatzhalter 7" descr="Ein Bild, das draußen, Kleidung, Person, Wanderausrüstung enthält.&#10;&#10;KI-generierte Inhalte können fehlerhaft sein.">
            <a:extLst>
              <a:ext uri="{FF2B5EF4-FFF2-40B4-BE49-F238E27FC236}">
                <a16:creationId xmlns:a16="http://schemas.microsoft.com/office/drawing/2014/main" id="{5F34C737-F989-7B02-F61D-7B293AC0383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31316" t="31" r="15114" b="-31"/>
          <a:stretch>
            <a:fillRect/>
          </a:stretch>
        </p:blipFill>
        <p:spPr>
          <a:xfrm>
            <a:off x="6768075" y="273132"/>
            <a:ext cx="5091416" cy="6329550"/>
          </a:xfrm>
        </p:spPr>
      </p:pic>
    </p:spTree>
    <p:extLst>
      <p:ext uri="{BB962C8B-B14F-4D97-AF65-F5344CB8AC3E}">
        <p14:creationId xmlns:p14="http://schemas.microsoft.com/office/powerpoint/2010/main" val="21801113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E12B5549-5E22-FABF-3FA9-652946ED921A}"/>
              </a:ext>
            </a:extLst>
          </p:cNvPr>
          <p:cNvSpPr>
            <a:spLocks noGrp="1"/>
          </p:cNvSpPr>
          <p:nvPr>
            <p:ph type="title"/>
          </p:nvPr>
        </p:nvSpPr>
        <p:spPr/>
        <p:txBody>
          <a:bodyPr/>
          <a:lstStyle/>
          <a:p>
            <a:r>
              <a:rPr lang="de-CH"/>
              <a:t>Wie werden Guides entschädigt?</a:t>
            </a:r>
          </a:p>
        </p:txBody>
      </p:sp>
      <p:sp>
        <p:nvSpPr>
          <p:cNvPr id="8" name="Inhaltsplatzhalter 7">
            <a:extLst>
              <a:ext uri="{FF2B5EF4-FFF2-40B4-BE49-F238E27FC236}">
                <a16:creationId xmlns:a16="http://schemas.microsoft.com/office/drawing/2014/main" id="{85F546E4-4462-DD89-5E32-CA971CA0B5AC}"/>
              </a:ext>
            </a:extLst>
          </p:cNvPr>
          <p:cNvSpPr>
            <a:spLocks noGrp="1"/>
          </p:cNvSpPr>
          <p:nvPr>
            <p:ph sz="half" idx="1"/>
          </p:nvPr>
        </p:nvSpPr>
        <p:spPr>
          <a:xfrm>
            <a:off x="838200" y="1988840"/>
            <a:ext cx="4944000" cy="4104457"/>
          </a:xfrm>
        </p:spPr>
        <p:txBody>
          <a:bodyPr/>
          <a:lstStyle/>
          <a:p>
            <a:pPr marL="342900" indent="-342900">
              <a:spcAft>
                <a:spcPts val="1200"/>
              </a:spcAft>
              <a:buFont typeface="Symbol" panose="05050102010706020507" pitchFamily="18" charset="2"/>
              <a:buChar char="-"/>
            </a:pPr>
            <a:r>
              <a:rPr lang="de-CH"/>
              <a:t>Die meisten Pärke entschädigen ihre Guides </a:t>
            </a:r>
            <a:r>
              <a:rPr lang="de-CH" b="1"/>
              <a:t>pauschal</a:t>
            </a:r>
            <a:r>
              <a:rPr lang="de-CH"/>
              <a:t> nach festgelegten Ansätzen</a:t>
            </a:r>
            <a:br>
              <a:rPr lang="de-CH"/>
            </a:br>
            <a:r>
              <a:rPr lang="de-CH"/>
              <a:t>(siehe Diagramme)</a:t>
            </a:r>
          </a:p>
          <a:p>
            <a:pPr marL="342900" indent="-342900">
              <a:spcAft>
                <a:spcPts val="1200"/>
              </a:spcAft>
              <a:buFont typeface="Symbol" panose="05050102010706020507" pitchFamily="18" charset="2"/>
              <a:buChar char="-"/>
            </a:pPr>
            <a:r>
              <a:rPr lang="de-CH"/>
              <a:t>3 Pärke entschädigen ihre Guides stundenweise. Einige Pärke haben sowohl Pauschalen wie auch einen Stundenlohn festgelegt.</a:t>
            </a:r>
            <a:br>
              <a:rPr lang="de-CH"/>
            </a:br>
            <a:br>
              <a:rPr lang="de-CH"/>
            </a:br>
            <a:r>
              <a:rPr lang="de-CH" b="1"/>
              <a:t>Stundenansätze</a:t>
            </a:r>
            <a:r>
              <a:rPr lang="de-CH"/>
              <a:t>: zwischen CHF 46-90.-</a:t>
            </a:r>
            <a:br>
              <a:rPr lang="de-CH"/>
            </a:br>
            <a:endParaRPr lang="de-CH"/>
          </a:p>
          <a:p>
            <a:pPr marL="342900" indent="-342900">
              <a:spcAft>
                <a:spcPts val="1200"/>
              </a:spcAft>
              <a:buFont typeface="Symbol" panose="05050102010706020507" pitchFamily="18" charset="2"/>
              <a:buChar char="-"/>
            </a:pPr>
            <a:r>
              <a:rPr lang="de-CH"/>
              <a:t>Beim NPS laufen die Exkursionen auf eigene Rechnung der Guides</a:t>
            </a:r>
          </a:p>
        </p:txBody>
      </p:sp>
      <p:graphicFrame>
        <p:nvGraphicFramePr>
          <p:cNvPr id="12" name="Inhaltsplatzhalter 11">
            <a:extLst>
              <a:ext uri="{FF2B5EF4-FFF2-40B4-BE49-F238E27FC236}">
                <a16:creationId xmlns:a16="http://schemas.microsoft.com/office/drawing/2014/main" id="{21661109-FD35-E921-8A1A-F68B02F4E099}"/>
              </a:ext>
            </a:extLst>
          </p:cNvPr>
          <p:cNvGraphicFramePr>
            <a:graphicFrameLocks noGrp="1"/>
          </p:cNvGraphicFramePr>
          <p:nvPr>
            <p:ph sz="half" idx="2"/>
            <p:extLst>
              <p:ext uri="{D42A27DB-BD31-4B8C-83A1-F6EECF244321}">
                <p14:modId xmlns:p14="http://schemas.microsoft.com/office/powerpoint/2010/main" val="2721150378"/>
              </p:ext>
            </p:extLst>
          </p:nvPr>
        </p:nvGraphicFramePr>
        <p:xfrm>
          <a:off x="6410325" y="1825625"/>
          <a:ext cx="4943475" cy="4267200"/>
        </p:xfrm>
        <a:graphic>
          <a:graphicData uri="http://schemas.openxmlformats.org/drawingml/2006/chart">
            <c:chart xmlns:c="http://schemas.openxmlformats.org/drawingml/2006/chart" xmlns:r="http://schemas.openxmlformats.org/officeDocument/2006/relationships" r:id="rId2"/>
          </a:graphicData>
        </a:graphic>
      </p:graphicFrame>
      <p:sp>
        <p:nvSpPr>
          <p:cNvPr id="5" name="Foliennummernplatzhalter 4">
            <a:extLst>
              <a:ext uri="{FF2B5EF4-FFF2-40B4-BE49-F238E27FC236}">
                <a16:creationId xmlns:a16="http://schemas.microsoft.com/office/drawing/2014/main" id="{645B3AEF-7118-19B8-25E8-EA56FDB487BE}"/>
              </a:ext>
            </a:extLst>
          </p:cNvPr>
          <p:cNvSpPr>
            <a:spLocks noGrp="1"/>
          </p:cNvSpPr>
          <p:nvPr>
            <p:ph type="sldNum" sz="quarter" idx="12"/>
          </p:nvPr>
        </p:nvSpPr>
        <p:spPr/>
        <p:txBody>
          <a:bodyPr/>
          <a:lstStyle/>
          <a:p>
            <a:fld id="{442AD375-037F-43D0-B059-5172DA06796A}" type="slidenum">
              <a:rPr lang="de-CH" smtClean="0"/>
              <a:t>21</a:t>
            </a:fld>
            <a:endParaRPr lang="de-CH"/>
          </a:p>
        </p:txBody>
      </p:sp>
      <p:cxnSp>
        <p:nvCxnSpPr>
          <p:cNvPr id="2" name="Gerader Verbinder 1">
            <a:extLst>
              <a:ext uri="{FF2B5EF4-FFF2-40B4-BE49-F238E27FC236}">
                <a16:creationId xmlns:a16="http://schemas.microsoft.com/office/drawing/2014/main" id="{763CEE69-1E77-0BE5-A448-D4A0FAADB9CC}"/>
              </a:ext>
            </a:extLst>
          </p:cNvPr>
          <p:cNvCxnSpPr>
            <a:cxnSpLocks/>
          </p:cNvCxnSpPr>
          <p:nvPr/>
        </p:nvCxnSpPr>
        <p:spPr>
          <a:xfrm>
            <a:off x="6456040" y="3789040"/>
            <a:ext cx="4793998" cy="474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3" name="Textfeld 2">
            <a:extLst>
              <a:ext uri="{FF2B5EF4-FFF2-40B4-BE49-F238E27FC236}">
                <a16:creationId xmlns:a16="http://schemas.microsoft.com/office/drawing/2014/main" id="{70E4B2E9-E8F9-30D6-D940-9907B876D763}"/>
              </a:ext>
            </a:extLst>
          </p:cNvPr>
          <p:cNvSpPr txBox="1"/>
          <p:nvPr/>
        </p:nvSpPr>
        <p:spPr>
          <a:xfrm>
            <a:off x="10272464" y="3276322"/>
            <a:ext cx="936104"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p>
          <a:p>
            <a:pPr algn="r"/>
            <a:r>
              <a:rPr lang="de-CH" sz="1400">
                <a:solidFill>
                  <a:schemeClr val="accent5"/>
                </a:solidFill>
              </a:rPr>
              <a:t>CHF 192.-</a:t>
            </a:r>
          </a:p>
        </p:txBody>
      </p:sp>
    </p:spTree>
    <p:extLst>
      <p:ext uri="{BB962C8B-B14F-4D97-AF65-F5344CB8AC3E}">
        <p14:creationId xmlns:p14="http://schemas.microsoft.com/office/powerpoint/2010/main" val="385581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034BAD-654C-71D7-7918-8B097EF12E52}"/>
              </a:ext>
            </a:extLst>
          </p:cNvPr>
          <p:cNvSpPr>
            <a:spLocks noGrp="1"/>
          </p:cNvSpPr>
          <p:nvPr>
            <p:ph type="title"/>
          </p:nvPr>
        </p:nvSpPr>
        <p:spPr/>
        <p:txBody>
          <a:bodyPr/>
          <a:lstStyle/>
          <a:p>
            <a:r>
              <a:rPr lang="de-CH"/>
              <a:t>Wie werden Guides entschädigt?</a:t>
            </a:r>
          </a:p>
        </p:txBody>
      </p:sp>
      <p:graphicFrame>
        <p:nvGraphicFramePr>
          <p:cNvPr id="8" name="Inhaltsplatzhalter 7">
            <a:extLst>
              <a:ext uri="{FF2B5EF4-FFF2-40B4-BE49-F238E27FC236}">
                <a16:creationId xmlns:a16="http://schemas.microsoft.com/office/drawing/2014/main" id="{EA629414-8B2F-5F45-B161-AD0182E5B022}"/>
              </a:ext>
            </a:extLst>
          </p:cNvPr>
          <p:cNvGraphicFramePr>
            <a:graphicFrameLocks noGrp="1"/>
          </p:cNvGraphicFramePr>
          <p:nvPr>
            <p:ph sz="half" idx="1"/>
            <p:extLst>
              <p:ext uri="{D42A27DB-BD31-4B8C-83A1-F6EECF244321}">
                <p14:modId xmlns:p14="http://schemas.microsoft.com/office/powerpoint/2010/main" val="237862282"/>
              </p:ext>
            </p:extLst>
          </p:nvPr>
        </p:nvGraphicFramePr>
        <p:xfrm>
          <a:off x="838200" y="1825625"/>
          <a:ext cx="4943475" cy="4267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Inhaltsplatzhalter 10">
            <a:extLst>
              <a:ext uri="{FF2B5EF4-FFF2-40B4-BE49-F238E27FC236}">
                <a16:creationId xmlns:a16="http://schemas.microsoft.com/office/drawing/2014/main" id="{1B878C94-3BBD-02C8-BC4A-0FB633CABF4D}"/>
              </a:ext>
            </a:extLst>
          </p:cNvPr>
          <p:cNvGraphicFramePr>
            <a:graphicFrameLocks noGrp="1"/>
          </p:cNvGraphicFramePr>
          <p:nvPr>
            <p:ph sz="half" idx="2"/>
            <p:extLst>
              <p:ext uri="{D42A27DB-BD31-4B8C-83A1-F6EECF244321}">
                <p14:modId xmlns:p14="http://schemas.microsoft.com/office/powerpoint/2010/main" val="3258293172"/>
              </p:ext>
            </p:extLst>
          </p:nvPr>
        </p:nvGraphicFramePr>
        <p:xfrm>
          <a:off x="6410325" y="1825625"/>
          <a:ext cx="4943475" cy="4267200"/>
        </p:xfrm>
        <a:graphic>
          <a:graphicData uri="http://schemas.openxmlformats.org/drawingml/2006/chart">
            <c:chart xmlns:c="http://schemas.openxmlformats.org/drawingml/2006/chart" xmlns:r="http://schemas.openxmlformats.org/officeDocument/2006/relationships" r:id="rId4"/>
          </a:graphicData>
        </a:graphic>
      </p:graphicFrame>
      <p:sp>
        <p:nvSpPr>
          <p:cNvPr id="5" name="Foliennummernplatzhalter 4">
            <a:extLst>
              <a:ext uri="{FF2B5EF4-FFF2-40B4-BE49-F238E27FC236}">
                <a16:creationId xmlns:a16="http://schemas.microsoft.com/office/drawing/2014/main" id="{C82A7A30-9CD3-8AEA-CB22-FD72C89AA020}"/>
              </a:ext>
            </a:extLst>
          </p:cNvPr>
          <p:cNvSpPr>
            <a:spLocks noGrp="1"/>
          </p:cNvSpPr>
          <p:nvPr>
            <p:ph type="sldNum" sz="quarter" idx="12"/>
          </p:nvPr>
        </p:nvSpPr>
        <p:spPr/>
        <p:txBody>
          <a:bodyPr/>
          <a:lstStyle/>
          <a:p>
            <a:fld id="{442AD375-037F-43D0-B059-5172DA06796A}" type="slidenum">
              <a:rPr lang="de-CH" smtClean="0"/>
              <a:t>22</a:t>
            </a:fld>
            <a:endParaRPr lang="de-CH"/>
          </a:p>
        </p:txBody>
      </p:sp>
      <p:cxnSp>
        <p:nvCxnSpPr>
          <p:cNvPr id="3" name="Gerader Verbinder 2">
            <a:extLst>
              <a:ext uri="{FF2B5EF4-FFF2-40B4-BE49-F238E27FC236}">
                <a16:creationId xmlns:a16="http://schemas.microsoft.com/office/drawing/2014/main" id="{588A0D26-BBB6-F671-31B3-C74C815301AC}"/>
              </a:ext>
            </a:extLst>
          </p:cNvPr>
          <p:cNvCxnSpPr>
            <a:cxnSpLocks/>
          </p:cNvCxnSpPr>
          <p:nvPr/>
        </p:nvCxnSpPr>
        <p:spPr>
          <a:xfrm>
            <a:off x="914860" y="3365654"/>
            <a:ext cx="472623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4" name="Textfeld 3">
            <a:extLst>
              <a:ext uri="{FF2B5EF4-FFF2-40B4-BE49-F238E27FC236}">
                <a16:creationId xmlns:a16="http://schemas.microsoft.com/office/drawing/2014/main" id="{992B0F99-3208-428C-A305-AB2DE5143948}"/>
              </a:ext>
            </a:extLst>
          </p:cNvPr>
          <p:cNvSpPr txBox="1"/>
          <p:nvPr/>
        </p:nvSpPr>
        <p:spPr>
          <a:xfrm>
            <a:off x="4731284" y="2852936"/>
            <a:ext cx="909811"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p>
          <a:p>
            <a:pPr algn="r"/>
            <a:r>
              <a:rPr lang="de-CH" sz="1400">
                <a:solidFill>
                  <a:schemeClr val="accent5"/>
                </a:solidFill>
              </a:rPr>
              <a:t>CHF 268.-</a:t>
            </a:r>
          </a:p>
        </p:txBody>
      </p:sp>
      <p:cxnSp>
        <p:nvCxnSpPr>
          <p:cNvPr id="6" name="Gerader Verbinder 5">
            <a:extLst>
              <a:ext uri="{FF2B5EF4-FFF2-40B4-BE49-F238E27FC236}">
                <a16:creationId xmlns:a16="http://schemas.microsoft.com/office/drawing/2014/main" id="{9CF4D67E-C8D4-33A1-02A7-8EB25E3591D5}"/>
              </a:ext>
            </a:extLst>
          </p:cNvPr>
          <p:cNvCxnSpPr>
            <a:cxnSpLocks/>
          </p:cNvCxnSpPr>
          <p:nvPr/>
        </p:nvCxnSpPr>
        <p:spPr>
          <a:xfrm>
            <a:off x="6490237" y="3341802"/>
            <a:ext cx="472623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7" name="Textfeld 6">
            <a:extLst>
              <a:ext uri="{FF2B5EF4-FFF2-40B4-BE49-F238E27FC236}">
                <a16:creationId xmlns:a16="http://schemas.microsoft.com/office/drawing/2014/main" id="{55FE7A4B-0754-A4DE-B277-3D563AA7BD2C}"/>
              </a:ext>
            </a:extLst>
          </p:cNvPr>
          <p:cNvSpPr txBox="1"/>
          <p:nvPr/>
        </p:nvSpPr>
        <p:spPr>
          <a:xfrm>
            <a:off x="10306661" y="2829084"/>
            <a:ext cx="909811" cy="430887"/>
          </a:xfrm>
          <a:prstGeom prst="rect">
            <a:avLst/>
          </a:prstGeom>
          <a:solidFill>
            <a:schemeClr val="bg1"/>
          </a:solidFill>
        </p:spPr>
        <p:txBody>
          <a:bodyPr wrap="square" lIns="0" tIns="0" rIns="0" bIns="0" rtlCol="0">
            <a:spAutoFit/>
          </a:bodyPr>
          <a:lstStyle/>
          <a:p>
            <a:pPr algn="r"/>
            <a:r>
              <a:rPr lang="de-CH" sz="1400">
                <a:solidFill>
                  <a:schemeClr val="accent5"/>
                </a:solidFill>
              </a:rPr>
              <a:t>Mittelwert:</a:t>
            </a:r>
          </a:p>
          <a:p>
            <a:pPr algn="r"/>
            <a:r>
              <a:rPr lang="de-CH" sz="1400">
                <a:solidFill>
                  <a:schemeClr val="accent5"/>
                </a:solidFill>
              </a:rPr>
              <a:t>CHF 406.-</a:t>
            </a:r>
          </a:p>
        </p:txBody>
      </p:sp>
    </p:spTree>
    <p:extLst>
      <p:ext uri="{BB962C8B-B14F-4D97-AF65-F5344CB8AC3E}">
        <p14:creationId xmlns:p14="http://schemas.microsoft.com/office/powerpoint/2010/main" val="1096258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EC6CDC-2636-B42A-9F3D-DD93D2932AB4}"/>
              </a:ext>
            </a:extLst>
          </p:cNvPr>
          <p:cNvSpPr>
            <a:spLocks noGrp="1"/>
          </p:cNvSpPr>
          <p:nvPr>
            <p:ph type="title"/>
          </p:nvPr>
        </p:nvSpPr>
        <p:spPr/>
        <p:txBody>
          <a:bodyPr/>
          <a:lstStyle/>
          <a:p>
            <a:r>
              <a:rPr lang="de-CH"/>
              <a:t>Dürfen Guides zusätzlich Spesen verrechnen?</a:t>
            </a:r>
          </a:p>
        </p:txBody>
      </p:sp>
      <p:graphicFrame>
        <p:nvGraphicFramePr>
          <p:cNvPr id="8" name="Inhaltsplatzhalter 7">
            <a:extLst>
              <a:ext uri="{FF2B5EF4-FFF2-40B4-BE49-F238E27FC236}">
                <a16:creationId xmlns:a16="http://schemas.microsoft.com/office/drawing/2014/main" id="{B5053389-32F7-C3C6-2FDC-6B89F2AC8048}"/>
              </a:ext>
            </a:extLst>
          </p:cNvPr>
          <p:cNvGraphicFramePr>
            <a:graphicFrameLocks noGrp="1"/>
          </p:cNvGraphicFramePr>
          <p:nvPr>
            <p:ph sz="half" idx="1"/>
            <p:extLst>
              <p:ext uri="{D42A27DB-BD31-4B8C-83A1-F6EECF244321}">
                <p14:modId xmlns:p14="http://schemas.microsoft.com/office/powerpoint/2010/main" val="566719000"/>
              </p:ext>
            </p:extLst>
          </p:nvPr>
        </p:nvGraphicFramePr>
        <p:xfrm>
          <a:off x="838200" y="1825625"/>
          <a:ext cx="4943475" cy="4267200"/>
        </p:xfrm>
        <a:graphic>
          <a:graphicData uri="http://schemas.openxmlformats.org/drawingml/2006/chart">
            <c:chart xmlns:c="http://schemas.openxmlformats.org/drawingml/2006/chart" xmlns:r="http://schemas.openxmlformats.org/officeDocument/2006/relationships" r:id="rId3"/>
          </a:graphicData>
        </a:graphic>
      </p:graphicFrame>
      <p:sp>
        <p:nvSpPr>
          <p:cNvPr id="4" name="Inhaltsplatzhalter 3">
            <a:extLst>
              <a:ext uri="{FF2B5EF4-FFF2-40B4-BE49-F238E27FC236}">
                <a16:creationId xmlns:a16="http://schemas.microsoft.com/office/drawing/2014/main" id="{B8153359-2B42-C8C0-1E2C-6963993C7E7F}"/>
              </a:ext>
            </a:extLst>
          </p:cNvPr>
          <p:cNvSpPr>
            <a:spLocks noGrp="1"/>
          </p:cNvSpPr>
          <p:nvPr>
            <p:ph sz="half" idx="2"/>
          </p:nvPr>
        </p:nvSpPr>
        <p:spPr>
          <a:xfrm>
            <a:off x="6409800" y="1988840"/>
            <a:ext cx="4944000" cy="4104457"/>
          </a:xfrm>
        </p:spPr>
        <p:txBody>
          <a:bodyPr/>
          <a:lstStyle/>
          <a:p>
            <a:pPr>
              <a:spcAft>
                <a:spcPts val="1200"/>
              </a:spcAft>
            </a:pPr>
            <a:r>
              <a:rPr lang="de-CH"/>
              <a:t>Folgende Spesen werden mehrfach genannt:</a:t>
            </a:r>
          </a:p>
          <a:p>
            <a:pPr marL="342900" indent="-342900">
              <a:spcAft>
                <a:spcPts val="1200"/>
              </a:spcAft>
              <a:buFont typeface="Symbol" panose="05050102010706020507" pitchFamily="18" charset="2"/>
              <a:buChar char="-"/>
            </a:pPr>
            <a:r>
              <a:rPr lang="de-CH"/>
              <a:t>An- und Rückreise (Fahrspesen)</a:t>
            </a:r>
          </a:p>
          <a:p>
            <a:pPr marL="342900" indent="-342900">
              <a:spcAft>
                <a:spcPts val="1200"/>
              </a:spcAft>
              <a:buFont typeface="Symbol" panose="05050102010706020507" pitchFamily="18" charset="2"/>
              <a:buChar char="-"/>
            </a:pPr>
            <a:r>
              <a:rPr lang="de-CH"/>
              <a:t>Verpflegung</a:t>
            </a:r>
          </a:p>
          <a:p>
            <a:pPr marL="342900" indent="-342900">
              <a:spcAft>
                <a:spcPts val="1200"/>
              </a:spcAft>
              <a:buFont typeface="Symbol" panose="05050102010706020507" pitchFamily="18" charset="2"/>
              <a:buChar char="-"/>
            </a:pPr>
            <a:r>
              <a:rPr lang="de-CH"/>
              <a:t>Materialspesen</a:t>
            </a:r>
          </a:p>
          <a:p>
            <a:pPr marL="342900" indent="-342900">
              <a:spcAft>
                <a:spcPts val="1200"/>
              </a:spcAft>
              <a:buFont typeface="Symbol" panose="05050102010706020507" pitchFamily="18" charset="2"/>
              <a:buChar char="-"/>
            </a:pPr>
            <a:r>
              <a:rPr lang="de-CH" err="1"/>
              <a:t>Produktdegustation</a:t>
            </a:r>
            <a:r>
              <a:rPr lang="de-CH"/>
              <a:t> / Apéro</a:t>
            </a:r>
          </a:p>
          <a:p>
            <a:pPr>
              <a:spcAft>
                <a:spcPts val="1200"/>
              </a:spcAft>
            </a:pPr>
            <a:endParaRPr lang="de-CH"/>
          </a:p>
          <a:p>
            <a:pPr>
              <a:spcAft>
                <a:spcPts val="1200"/>
              </a:spcAft>
            </a:pPr>
            <a:r>
              <a:rPr lang="de-CH"/>
              <a:t>Weitere:</a:t>
            </a:r>
          </a:p>
          <a:p>
            <a:pPr marL="342900" indent="-342900">
              <a:spcAft>
                <a:spcPts val="1200"/>
              </a:spcAft>
              <a:buFont typeface="Symbol" panose="05050102010706020507" pitchFamily="18" charset="2"/>
              <a:buChar char="-"/>
            </a:pPr>
            <a:r>
              <a:rPr lang="de-CH" err="1"/>
              <a:t>Adminpauschale</a:t>
            </a:r>
            <a:endParaRPr lang="de-CH"/>
          </a:p>
          <a:p>
            <a:pPr marL="342900" indent="-342900">
              <a:spcAft>
                <a:spcPts val="1200"/>
              </a:spcAft>
              <a:buFont typeface="Symbol" panose="05050102010706020507" pitchFamily="18" charset="2"/>
              <a:buChar char="-"/>
            </a:pPr>
            <a:r>
              <a:rPr lang="de-CH"/>
              <a:t>Telefonpauschale</a:t>
            </a:r>
          </a:p>
          <a:p>
            <a:pPr marL="342900" indent="-342900">
              <a:spcAft>
                <a:spcPts val="1200"/>
              </a:spcAft>
              <a:buFont typeface="Symbol" panose="05050102010706020507" pitchFamily="18" charset="2"/>
              <a:buChar char="-"/>
            </a:pPr>
            <a:endParaRPr lang="de-CH"/>
          </a:p>
        </p:txBody>
      </p:sp>
      <p:sp>
        <p:nvSpPr>
          <p:cNvPr id="5" name="Foliennummernplatzhalter 4">
            <a:extLst>
              <a:ext uri="{FF2B5EF4-FFF2-40B4-BE49-F238E27FC236}">
                <a16:creationId xmlns:a16="http://schemas.microsoft.com/office/drawing/2014/main" id="{5B58F1BA-A3EE-7EAC-62D7-0D7515C1BA7F}"/>
              </a:ext>
            </a:extLst>
          </p:cNvPr>
          <p:cNvSpPr>
            <a:spLocks noGrp="1"/>
          </p:cNvSpPr>
          <p:nvPr>
            <p:ph type="sldNum" sz="quarter" idx="12"/>
          </p:nvPr>
        </p:nvSpPr>
        <p:spPr/>
        <p:txBody>
          <a:bodyPr/>
          <a:lstStyle/>
          <a:p>
            <a:fld id="{442AD375-037F-43D0-B059-5172DA06796A}" type="slidenum">
              <a:rPr lang="de-CH" smtClean="0"/>
              <a:t>23</a:t>
            </a:fld>
            <a:endParaRPr lang="de-CH"/>
          </a:p>
        </p:txBody>
      </p:sp>
    </p:spTree>
    <p:extLst>
      <p:ext uri="{BB962C8B-B14F-4D97-AF65-F5344CB8AC3E}">
        <p14:creationId xmlns:p14="http://schemas.microsoft.com/office/powerpoint/2010/main" val="9640288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517860-F66A-9F62-6784-7E93570AA9ED}"/>
              </a:ext>
            </a:extLst>
          </p:cNvPr>
          <p:cNvSpPr>
            <a:spLocks noGrp="1"/>
          </p:cNvSpPr>
          <p:nvPr>
            <p:ph type="title"/>
          </p:nvPr>
        </p:nvSpPr>
        <p:spPr/>
        <p:txBody>
          <a:bodyPr/>
          <a:lstStyle/>
          <a:p>
            <a:r>
              <a:rPr lang="de-CH"/>
              <a:t>Werden die Guides für die Vorbereitung von Exkursionen zusätzlich entschädigt?</a:t>
            </a:r>
          </a:p>
        </p:txBody>
      </p:sp>
      <p:graphicFrame>
        <p:nvGraphicFramePr>
          <p:cNvPr id="8" name="Inhaltsplatzhalter 7">
            <a:extLst>
              <a:ext uri="{FF2B5EF4-FFF2-40B4-BE49-F238E27FC236}">
                <a16:creationId xmlns:a16="http://schemas.microsoft.com/office/drawing/2014/main" id="{A105C15B-927C-86BF-8D41-46CA86BA14C2}"/>
              </a:ext>
            </a:extLst>
          </p:cNvPr>
          <p:cNvGraphicFramePr>
            <a:graphicFrameLocks noGrp="1"/>
          </p:cNvGraphicFramePr>
          <p:nvPr>
            <p:ph sz="half" idx="1"/>
            <p:extLst>
              <p:ext uri="{D42A27DB-BD31-4B8C-83A1-F6EECF244321}">
                <p14:modId xmlns:p14="http://schemas.microsoft.com/office/powerpoint/2010/main" val="2657869093"/>
              </p:ext>
            </p:extLst>
          </p:nvPr>
        </p:nvGraphicFramePr>
        <p:xfrm>
          <a:off x="838200" y="1825625"/>
          <a:ext cx="4943475" cy="4267200"/>
        </p:xfrm>
        <a:graphic>
          <a:graphicData uri="http://schemas.openxmlformats.org/drawingml/2006/chart">
            <c:chart xmlns:c="http://schemas.openxmlformats.org/drawingml/2006/chart" xmlns:r="http://schemas.openxmlformats.org/officeDocument/2006/relationships" r:id="rId2"/>
          </a:graphicData>
        </a:graphic>
      </p:graphicFrame>
      <p:sp>
        <p:nvSpPr>
          <p:cNvPr id="4" name="Inhaltsplatzhalter 3">
            <a:extLst>
              <a:ext uri="{FF2B5EF4-FFF2-40B4-BE49-F238E27FC236}">
                <a16:creationId xmlns:a16="http://schemas.microsoft.com/office/drawing/2014/main" id="{E99F97ED-FF16-2C6C-DA89-D764013D2B99}"/>
              </a:ext>
            </a:extLst>
          </p:cNvPr>
          <p:cNvSpPr>
            <a:spLocks noGrp="1"/>
          </p:cNvSpPr>
          <p:nvPr>
            <p:ph sz="half" idx="2"/>
          </p:nvPr>
        </p:nvSpPr>
        <p:spPr/>
        <p:txBody>
          <a:bodyPr/>
          <a:lstStyle/>
          <a:p>
            <a:pPr>
              <a:spcAft>
                <a:spcPts val="1800"/>
              </a:spcAft>
            </a:pPr>
            <a:r>
              <a:rPr lang="de-CH"/>
              <a:t>Die sechs Pärke, die mit JA geantwortet haben, nennen verschiedene Arbeiten, die zusätzlich entschädigt werden:</a:t>
            </a:r>
            <a:br>
              <a:rPr lang="de-CH"/>
            </a:br>
            <a:endParaRPr lang="de-CH"/>
          </a:p>
          <a:p>
            <a:pPr marL="342900" indent="-342900">
              <a:spcAft>
                <a:spcPts val="1800"/>
              </a:spcAft>
              <a:buFont typeface="Symbol" panose="05050102010706020507" pitchFamily="18" charset="2"/>
              <a:buChar char="-"/>
            </a:pPr>
            <a:r>
              <a:rPr lang="de-CH" b="1"/>
              <a:t>Entwicklung neuer Angebote </a:t>
            </a:r>
            <a:r>
              <a:rPr lang="de-CH"/>
              <a:t>(4 Mal genannt)</a:t>
            </a:r>
          </a:p>
          <a:p>
            <a:pPr marL="342900" indent="-342900">
              <a:spcAft>
                <a:spcPts val="1800"/>
              </a:spcAft>
              <a:buFont typeface="Symbol" panose="05050102010706020507" pitchFamily="18" charset="2"/>
              <a:buChar char="-"/>
            </a:pPr>
            <a:r>
              <a:rPr lang="de-CH"/>
              <a:t>aufwändige Angebote</a:t>
            </a:r>
          </a:p>
          <a:p>
            <a:pPr marL="342900" indent="-342900">
              <a:spcAft>
                <a:spcPts val="1800"/>
              </a:spcAft>
              <a:buFont typeface="Symbol" panose="05050102010706020507" pitchFamily="18" charset="2"/>
              <a:buChar char="-"/>
            </a:pPr>
            <a:r>
              <a:rPr lang="de-CH"/>
              <a:t>Zusatzaufgaben wie Sitzungen mit Schulklassen </a:t>
            </a:r>
            <a:r>
              <a:rPr lang="de-CH" err="1"/>
              <a:t>u.ä.</a:t>
            </a:r>
            <a:endParaRPr lang="de-CH"/>
          </a:p>
        </p:txBody>
      </p:sp>
      <p:sp>
        <p:nvSpPr>
          <p:cNvPr id="5" name="Foliennummernplatzhalter 4">
            <a:extLst>
              <a:ext uri="{FF2B5EF4-FFF2-40B4-BE49-F238E27FC236}">
                <a16:creationId xmlns:a16="http://schemas.microsoft.com/office/drawing/2014/main" id="{1706FFE8-C405-EF9B-878A-ADCAFCD314D0}"/>
              </a:ext>
            </a:extLst>
          </p:cNvPr>
          <p:cNvSpPr>
            <a:spLocks noGrp="1"/>
          </p:cNvSpPr>
          <p:nvPr>
            <p:ph type="sldNum" sz="quarter" idx="12"/>
          </p:nvPr>
        </p:nvSpPr>
        <p:spPr/>
        <p:txBody>
          <a:bodyPr/>
          <a:lstStyle/>
          <a:p>
            <a:fld id="{442AD375-037F-43D0-B059-5172DA06796A}" type="slidenum">
              <a:rPr lang="de-CH" smtClean="0"/>
              <a:t>24</a:t>
            </a:fld>
            <a:endParaRPr lang="de-CH"/>
          </a:p>
        </p:txBody>
      </p:sp>
    </p:spTree>
    <p:extLst>
      <p:ext uri="{BB962C8B-B14F-4D97-AF65-F5344CB8AC3E}">
        <p14:creationId xmlns:p14="http://schemas.microsoft.com/office/powerpoint/2010/main" val="3891334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3F4BD1-1359-87D9-4E8E-0F47E637C4A2}"/>
              </a:ext>
            </a:extLst>
          </p:cNvPr>
          <p:cNvSpPr>
            <a:spLocks noGrp="1"/>
          </p:cNvSpPr>
          <p:nvPr>
            <p:ph type="title"/>
          </p:nvPr>
        </p:nvSpPr>
        <p:spPr/>
        <p:txBody>
          <a:bodyPr/>
          <a:lstStyle/>
          <a:p>
            <a:r>
              <a:rPr lang="de-CH"/>
              <a:t>Wird bei der Entschädigung nach Ausbildung unterschieden?</a:t>
            </a:r>
          </a:p>
        </p:txBody>
      </p:sp>
      <p:graphicFrame>
        <p:nvGraphicFramePr>
          <p:cNvPr id="8" name="Inhaltsplatzhalter 7">
            <a:extLst>
              <a:ext uri="{FF2B5EF4-FFF2-40B4-BE49-F238E27FC236}">
                <a16:creationId xmlns:a16="http://schemas.microsoft.com/office/drawing/2014/main" id="{BA21399D-76BE-2FDD-06C0-923B4706C7E9}"/>
              </a:ext>
            </a:extLst>
          </p:cNvPr>
          <p:cNvGraphicFramePr>
            <a:graphicFrameLocks noGrp="1"/>
          </p:cNvGraphicFramePr>
          <p:nvPr>
            <p:ph sz="half" idx="1"/>
            <p:extLst>
              <p:ext uri="{D42A27DB-BD31-4B8C-83A1-F6EECF244321}">
                <p14:modId xmlns:p14="http://schemas.microsoft.com/office/powerpoint/2010/main" val="2427983415"/>
              </p:ext>
            </p:extLst>
          </p:nvPr>
        </p:nvGraphicFramePr>
        <p:xfrm>
          <a:off x="838200" y="1825625"/>
          <a:ext cx="4943475" cy="4267200"/>
        </p:xfrm>
        <a:graphic>
          <a:graphicData uri="http://schemas.openxmlformats.org/drawingml/2006/chart">
            <c:chart xmlns:c="http://schemas.openxmlformats.org/drawingml/2006/chart" xmlns:r="http://schemas.openxmlformats.org/officeDocument/2006/relationships" r:id="rId2"/>
          </a:graphicData>
        </a:graphic>
      </p:graphicFrame>
      <p:sp>
        <p:nvSpPr>
          <p:cNvPr id="4" name="Inhaltsplatzhalter 3">
            <a:extLst>
              <a:ext uri="{FF2B5EF4-FFF2-40B4-BE49-F238E27FC236}">
                <a16:creationId xmlns:a16="http://schemas.microsoft.com/office/drawing/2014/main" id="{7F9D9650-0999-EB5A-374A-53C150E9D781}"/>
              </a:ext>
            </a:extLst>
          </p:cNvPr>
          <p:cNvSpPr>
            <a:spLocks noGrp="1"/>
          </p:cNvSpPr>
          <p:nvPr>
            <p:ph sz="half" idx="2"/>
          </p:nvPr>
        </p:nvSpPr>
        <p:spPr>
          <a:xfrm>
            <a:off x="6409800" y="1988840"/>
            <a:ext cx="4944000" cy="4104457"/>
          </a:xfrm>
        </p:spPr>
        <p:txBody>
          <a:bodyPr/>
          <a:lstStyle/>
          <a:p>
            <a:r>
              <a:rPr lang="de-CH" b="1"/>
              <a:t>Erklärungen</a:t>
            </a:r>
            <a:r>
              <a:rPr lang="de-CH"/>
              <a:t>:</a:t>
            </a:r>
          </a:p>
          <a:p>
            <a:endParaRPr lang="de-CH"/>
          </a:p>
          <a:p>
            <a:pPr marL="342900" indent="-342900">
              <a:buFont typeface="Symbol" panose="05050102010706020507" pitchFamily="18" charset="2"/>
              <a:buChar char="-"/>
            </a:pPr>
            <a:r>
              <a:rPr lang="de-CH"/>
              <a:t>Guides, die mit Schulklassen arbeiten brauchen pädagogischen Hintergrund =&gt; mehr Entschädigung</a:t>
            </a:r>
          </a:p>
          <a:p>
            <a:pPr marL="342900" indent="-342900">
              <a:buFont typeface="Symbol" panose="05050102010706020507" pitchFamily="18" charset="2"/>
              <a:buChar char="-"/>
            </a:pPr>
            <a:endParaRPr lang="de-CH"/>
          </a:p>
          <a:p>
            <a:pPr marL="342900" indent="-342900">
              <a:buFont typeface="Symbol" panose="05050102010706020507" pitchFamily="18" charset="2"/>
              <a:buChar char="-"/>
            </a:pPr>
            <a:r>
              <a:rPr lang="de-CH"/>
              <a:t>Nicht nach Ausbildung, aber nach Alter: Anpassungen für 50+ und 60+</a:t>
            </a:r>
          </a:p>
          <a:p>
            <a:endParaRPr lang="de-CH"/>
          </a:p>
        </p:txBody>
      </p:sp>
      <p:sp>
        <p:nvSpPr>
          <p:cNvPr id="5" name="Foliennummernplatzhalter 4">
            <a:extLst>
              <a:ext uri="{FF2B5EF4-FFF2-40B4-BE49-F238E27FC236}">
                <a16:creationId xmlns:a16="http://schemas.microsoft.com/office/drawing/2014/main" id="{75D8C165-F8A2-EF9D-7499-7C71DA8B356E}"/>
              </a:ext>
            </a:extLst>
          </p:cNvPr>
          <p:cNvSpPr>
            <a:spLocks noGrp="1"/>
          </p:cNvSpPr>
          <p:nvPr>
            <p:ph type="sldNum" sz="quarter" idx="12"/>
          </p:nvPr>
        </p:nvSpPr>
        <p:spPr/>
        <p:txBody>
          <a:bodyPr/>
          <a:lstStyle/>
          <a:p>
            <a:fld id="{442AD375-037F-43D0-B059-5172DA06796A}" type="slidenum">
              <a:rPr lang="de-CH" smtClean="0"/>
              <a:t>25</a:t>
            </a:fld>
            <a:endParaRPr lang="de-CH"/>
          </a:p>
        </p:txBody>
      </p:sp>
    </p:spTree>
    <p:extLst>
      <p:ext uri="{BB962C8B-B14F-4D97-AF65-F5344CB8AC3E}">
        <p14:creationId xmlns:p14="http://schemas.microsoft.com/office/powerpoint/2010/main" val="41098521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7A4D28-3F08-D610-DBEC-C463D27E7B83}"/>
              </a:ext>
            </a:extLst>
          </p:cNvPr>
          <p:cNvSpPr>
            <a:spLocks noGrp="1"/>
          </p:cNvSpPr>
          <p:nvPr>
            <p:ph type="title"/>
          </p:nvPr>
        </p:nvSpPr>
        <p:spPr/>
        <p:txBody>
          <a:bodyPr/>
          <a:lstStyle/>
          <a:p>
            <a:r>
              <a:rPr lang="de-CH"/>
              <a:t>Gibt es davon abweichende Entschädigungsformen für andere Einsätze?</a:t>
            </a:r>
          </a:p>
        </p:txBody>
      </p:sp>
      <p:sp>
        <p:nvSpPr>
          <p:cNvPr id="3" name="Inhaltsplatzhalter 2">
            <a:extLst>
              <a:ext uri="{FF2B5EF4-FFF2-40B4-BE49-F238E27FC236}">
                <a16:creationId xmlns:a16="http://schemas.microsoft.com/office/drawing/2014/main" id="{CDF38342-AA4A-AB0B-91C4-E7EC0290ACC1}"/>
              </a:ext>
            </a:extLst>
          </p:cNvPr>
          <p:cNvSpPr>
            <a:spLocks noGrp="1"/>
          </p:cNvSpPr>
          <p:nvPr>
            <p:ph idx="1"/>
          </p:nvPr>
        </p:nvSpPr>
        <p:spPr/>
        <p:txBody>
          <a:bodyPr/>
          <a:lstStyle/>
          <a:p>
            <a:pPr>
              <a:spcAft>
                <a:spcPts val="600"/>
              </a:spcAft>
            </a:pPr>
            <a:r>
              <a:rPr lang="de-CH" sz="2400"/>
              <a:t>Guides werden in vielen Pärken </a:t>
            </a:r>
            <a:r>
              <a:rPr lang="de-CH" sz="2400" b="1"/>
              <a:t>für verschiedene weitere Aufgaben </a:t>
            </a:r>
            <a:r>
              <a:rPr lang="de-CH" sz="2400"/>
              <a:t>eingesetzt:</a:t>
            </a:r>
          </a:p>
          <a:p>
            <a:pPr marL="342900" indent="-342900">
              <a:spcAft>
                <a:spcPts val="600"/>
              </a:spcAft>
              <a:buFont typeface="Symbol" panose="05050102010706020507" pitchFamily="18" charset="2"/>
              <a:buChar char="-"/>
            </a:pPr>
            <a:r>
              <a:rPr lang="de-CH" sz="2400"/>
              <a:t>Einsatz an Messen, Standaktionen und Anlässen</a:t>
            </a:r>
          </a:p>
          <a:p>
            <a:pPr marL="342900" indent="-342900">
              <a:spcAft>
                <a:spcPts val="600"/>
              </a:spcAft>
              <a:buFont typeface="Symbol" panose="05050102010706020507" pitchFamily="18" charset="2"/>
              <a:buChar char="-"/>
            </a:pPr>
            <a:r>
              <a:rPr lang="de-CH" sz="2400"/>
              <a:t>Feldarbeit</a:t>
            </a:r>
          </a:p>
          <a:p>
            <a:pPr marL="342900" indent="-342900">
              <a:spcAft>
                <a:spcPts val="600"/>
              </a:spcAft>
              <a:buFont typeface="Symbol" panose="05050102010706020507" pitchFamily="18" charset="2"/>
              <a:buChar char="-"/>
            </a:pPr>
            <a:r>
              <a:rPr lang="de-CH" sz="2400"/>
              <a:t>Besucherinformation, </a:t>
            </a:r>
            <a:r>
              <a:rPr lang="de-CH" sz="2400" err="1"/>
              <a:t>Parkbotschafter:innen</a:t>
            </a:r>
            <a:endParaRPr lang="de-CH" sz="2400"/>
          </a:p>
          <a:p>
            <a:pPr marL="342900" indent="-342900">
              <a:spcAft>
                <a:spcPts val="600"/>
              </a:spcAft>
              <a:buFont typeface="Symbol" panose="05050102010706020507" pitchFamily="18" charset="2"/>
              <a:buChar char="-"/>
            </a:pPr>
            <a:r>
              <a:rPr lang="de-CH" sz="2400"/>
              <a:t>Freiwilligenarbeit</a:t>
            </a:r>
          </a:p>
          <a:p>
            <a:pPr marL="342900" indent="-342900">
              <a:spcAft>
                <a:spcPts val="600"/>
              </a:spcAft>
              <a:buFont typeface="Symbol" panose="05050102010706020507" pitchFamily="18" charset="2"/>
              <a:buChar char="-"/>
            </a:pPr>
            <a:r>
              <a:rPr lang="de-CH" sz="2400"/>
              <a:t>Referate</a:t>
            </a:r>
          </a:p>
          <a:p>
            <a:pPr marL="342900" indent="-342900">
              <a:spcAft>
                <a:spcPts val="600"/>
              </a:spcAft>
              <a:buFont typeface="Symbol" panose="05050102010706020507" pitchFamily="18" charset="2"/>
              <a:buChar char="-"/>
            </a:pPr>
            <a:r>
              <a:rPr lang="de-CH" sz="2400"/>
              <a:t>Schule auf dem Bauernhof</a:t>
            </a:r>
          </a:p>
          <a:p>
            <a:pPr>
              <a:spcAft>
                <a:spcPts val="600"/>
              </a:spcAft>
            </a:pPr>
            <a:endParaRPr lang="de-CH" sz="2400"/>
          </a:p>
          <a:p>
            <a:pPr>
              <a:spcAft>
                <a:spcPts val="600"/>
              </a:spcAft>
            </a:pPr>
            <a:r>
              <a:rPr lang="de-CH" sz="2400"/>
              <a:t>Oft sind für die jeweiligen Aufgaben </a:t>
            </a:r>
            <a:r>
              <a:rPr lang="de-CH" sz="2400" b="1"/>
              <a:t>verschiedene Stundenansätze </a:t>
            </a:r>
            <a:r>
              <a:rPr lang="de-CH" sz="2400"/>
              <a:t>festgelegt.</a:t>
            </a:r>
          </a:p>
          <a:p>
            <a:pPr marL="342900" indent="-342900">
              <a:spcAft>
                <a:spcPts val="600"/>
              </a:spcAft>
              <a:buFont typeface="Symbol" panose="05050102010706020507" pitchFamily="18" charset="2"/>
              <a:buChar char="-"/>
            </a:pPr>
            <a:endParaRPr lang="de-CH" sz="2400"/>
          </a:p>
          <a:p>
            <a:pPr marL="342900" indent="-342900">
              <a:spcAft>
                <a:spcPts val="600"/>
              </a:spcAft>
              <a:buFont typeface="Symbol" panose="05050102010706020507" pitchFamily="18" charset="2"/>
              <a:buChar char="-"/>
            </a:pPr>
            <a:endParaRPr lang="de-CH" sz="2400"/>
          </a:p>
          <a:p>
            <a:pPr marL="342900" indent="-342900">
              <a:spcAft>
                <a:spcPts val="600"/>
              </a:spcAft>
              <a:buFont typeface="Symbol" panose="05050102010706020507" pitchFamily="18" charset="2"/>
              <a:buChar char="-"/>
            </a:pPr>
            <a:endParaRPr lang="de-CH" sz="2400"/>
          </a:p>
        </p:txBody>
      </p:sp>
      <p:sp>
        <p:nvSpPr>
          <p:cNvPr id="4" name="Foliennummernplatzhalter 3">
            <a:extLst>
              <a:ext uri="{FF2B5EF4-FFF2-40B4-BE49-F238E27FC236}">
                <a16:creationId xmlns:a16="http://schemas.microsoft.com/office/drawing/2014/main" id="{A75D34AB-3C11-4CAB-9733-5ECB625B6307}"/>
              </a:ext>
            </a:extLst>
          </p:cNvPr>
          <p:cNvSpPr>
            <a:spLocks noGrp="1"/>
          </p:cNvSpPr>
          <p:nvPr>
            <p:ph type="sldNum" sz="quarter" idx="12"/>
          </p:nvPr>
        </p:nvSpPr>
        <p:spPr/>
        <p:txBody>
          <a:bodyPr/>
          <a:lstStyle/>
          <a:p>
            <a:fld id="{442AD375-037F-43D0-B059-5172DA06796A}" type="slidenum">
              <a:rPr lang="de-CH" smtClean="0"/>
              <a:t>26</a:t>
            </a:fld>
            <a:endParaRPr lang="de-CH"/>
          </a:p>
        </p:txBody>
      </p:sp>
    </p:spTree>
    <p:extLst>
      <p:ext uri="{BB962C8B-B14F-4D97-AF65-F5344CB8AC3E}">
        <p14:creationId xmlns:p14="http://schemas.microsoft.com/office/powerpoint/2010/main" val="31427815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669294A-523A-0C09-E558-11C46E99541A}"/>
              </a:ext>
            </a:extLst>
          </p:cNvPr>
          <p:cNvSpPr>
            <a:spLocks noGrp="1"/>
          </p:cNvSpPr>
          <p:nvPr>
            <p:ph type="ctrTitle"/>
          </p:nvPr>
        </p:nvSpPr>
        <p:spPr/>
        <p:txBody>
          <a:bodyPr/>
          <a:lstStyle/>
          <a:p>
            <a:r>
              <a:rPr lang="de-CH"/>
              <a:t>Weiterbildungskurse</a:t>
            </a:r>
          </a:p>
        </p:txBody>
      </p:sp>
    </p:spTree>
    <p:extLst>
      <p:ext uri="{BB962C8B-B14F-4D97-AF65-F5344CB8AC3E}">
        <p14:creationId xmlns:p14="http://schemas.microsoft.com/office/powerpoint/2010/main" val="34100022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EFEF215-69D9-6751-382F-9D3F2E192C1D}"/>
              </a:ext>
            </a:extLst>
          </p:cNvPr>
          <p:cNvSpPr>
            <a:spLocks noGrp="1"/>
          </p:cNvSpPr>
          <p:nvPr>
            <p:ph type="title"/>
          </p:nvPr>
        </p:nvSpPr>
        <p:spPr/>
        <p:txBody>
          <a:bodyPr/>
          <a:lstStyle/>
          <a:p>
            <a:r>
              <a:rPr lang="de-CH"/>
              <a:t>Sind Weiterbildungskurse für die Guides freiwillig oder sind sie verpflichtet gewisse Weiterbildungstage zu besuchen?</a:t>
            </a:r>
          </a:p>
        </p:txBody>
      </p:sp>
      <p:graphicFrame>
        <p:nvGraphicFramePr>
          <p:cNvPr id="8" name="Inhaltsplatzhalter 7">
            <a:extLst>
              <a:ext uri="{FF2B5EF4-FFF2-40B4-BE49-F238E27FC236}">
                <a16:creationId xmlns:a16="http://schemas.microsoft.com/office/drawing/2014/main" id="{456DB9A0-9DB5-73A5-7072-6F88DC30F64A}"/>
              </a:ext>
            </a:extLst>
          </p:cNvPr>
          <p:cNvGraphicFramePr>
            <a:graphicFrameLocks noGrp="1"/>
          </p:cNvGraphicFramePr>
          <p:nvPr>
            <p:ph sz="half" idx="1"/>
            <p:extLst>
              <p:ext uri="{D42A27DB-BD31-4B8C-83A1-F6EECF244321}">
                <p14:modId xmlns:p14="http://schemas.microsoft.com/office/powerpoint/2010/main" val="1958741697"/>
              </p:ext>
            </p:extLst>
          </p:nvPr>
        </p:nvGraphicFramePr>
        <p:xfrm>
          <a:off x="838200" y="2349500"/>
          <a:ext cx="4943475" cy="3743325"/>
        </p:xfrm>
        <a:graphic>
          <a:graphicData uri="http://schemas.openxmlformats.org/drawingml/2006/chart">
            <c:chart xmlns:c="http://schemas.openxmlformats.org/drawingml/2006/chart" xmlns:r="http://schemas.openxmlformats.org/officeDocument/2006/relationships" r:id="rId2"/>
          </a:graphicData>
        </a:graphic>
      </p:graphicFrame>
      <p:sp>
        <p:nvSpPr>
          <p:cNvPr id="4" name="Inhaltsplatzhalter 3">
            <a:extLst>
              <a:ext uri="{FF2B5EF4-FFF2-40B4-BE49-F238E27FC236}">
                <a16:creationId xmlns:a16="http://schemas.microsoft.com/office/drawing/2014/main" id="{E17035A0-2E64-E662-F86B-AB2394CF6750}"/>
              </a:ext>
            </a:extLst>
          </p:cNvPr>
          <p:cNvSpPr>
            <a:spLocks noGrp="1"/>
          </p:cNvSpPr>
          <p:nvPr>
            <p:ph sz="half" idx="2"/>
          </p:nvPr>
        </p:nvSpPr>
        <p:spPr>
          <a:xfrm>
            <a:off x="6409800" y="2348880"/>
            <a:ext cx="4944000" cy="3744417"/>
          </a:xfrm>
        </p:spPr>
        <p:txBody>
          <a:bodyPr/>
          <a:lstStyle/>
          <a:p>
            <a:pPr>
              <a:spcAft>
                <a:spcPts val="600"/>
              </a:spcAft>
            </a:pPr>
            <a:r>
              <a:rPr lang="de-CH"/>
              <a:t>Bei 11 Pärken sind Weiterbildungstage obligatorisch. Zum </a:t>
            </a:r>
            <a:r>
              <a:rPr lang="de-CH" b="1"/>
              <a:t>Umfang</a:t>
            </a:r>
            <a:r>
              <a:rPr lang="de-CH"/>
              <a:t> wird folgendes genannt:</a:t>
            </a:r>
          </a:p>
          <a:p>
            <a:pPr>
              <a:spcAft>
                <a:spcPts val="600"/>
              </a:spcAft>
            </a:pPr>
            <a:endParaRPr lang="de-CH"/>
          </a:p>
          <a:p>
            <a:pPr marL="342900" indent="-342900">
              <a:spcAft>
                <a:spcPts val="600"/>
              </a:spcAft>
              <a:buFont typeface="Symbol" panose="05050102010706020507" pitchFamily="18" charset="2"/>
              <a:buChar char="-"/>
            </a:pPr>
            <a:r>
              <a:rPr lang="de-CH"/>
              <a:t>1 Tag pro Jahr (5 Pärke)</a:t>
            </a:r>
          </a:p>
          <a:p>
            <a:pPr marL="342900" indent="-342900">
              <a:spcAft>
                <a:spcPts val="600"/>
              </a:spcAft>
              <a:buFont typeface="Symbol" panose="05050102010706020507" pitchFamily="18" charset="2"/>
              <a:buChar char="-"/>
            </a:pPr>
            <a:r>
              <a:rPr lang="de-CH"/>
              <a:t>1-2 Tage pro Jahr</a:t>
            </a:r>
          </a:p>
          <a:p>
            <a:pPr marL="342900" indent="-342900">
              <a:spcAft>
                <a:spcPts val="600"/>
              </a:spcAft>
              <a:buFont typeface="Symbol" panose="05050102010706020507" pitchFamily="18" charset="2"/>
              <a:buChar char="-"/>
            </a:pPr>
            <a:r>
              <a:rPr lang="de-CH"/>
              <a:t>2 mal 3 Stunden</a:t>
            </a:r>
          </a:p>
          <a:p>
            <a:pPr marL="342900" indent="-342900">
              <a:spcAft>
                <a:spcPts val="600"/>
              </a:spcAft>
              <a:buFont typeface="Symbol" panose="05050102010706020507" pitchFamily="18" charset="2"/>
              <a:buChar char="-"/>
            </a:pPr>
            <a:r>
              <a:rPr lang="de-CH"/>
              <a:t>2 Nachmittage</a:t>
            </a:r>
          </a:p>
          <a:p>
            <a:pPr marL="342900" indent="-342900">
              <a:spcAft>
                <a:spcPts val="600"/>
              </a:spcAft>
              <a:buFont typeface="Symbol" panose="05050102010706020507" pitchFamily="18" charset="2"/>
              <a:buChar char="-"/>
            </a:pPr>
            <a:r>
              <a:rPr lang="de-CH"/>
              <a:t>Erste-Hilfe-Kurse</a:t>
            </a:r>
          </a:p>
          <a:p>
            <a:pPr marL="342900" indent="-342900">
              <a:spcAft>
                <a:spcPts val="600"/>
              </a:spcAft>
              <a:buFontTx/>
              <a:buChar char="-"/>
            </a:pPr>
            <a:endParaRPr lang="de-CH"/>
          </a:p>
        </p:txBody>
      </p:sp>
      <p:sp>
        <p:nvSpPr>
          <p:cNvPr id="5" name="Foliennummernplatzhalter 4">
            <a:extLst>
              <a:ext uri="{FF2B5EF4-FFF2-40B4-BE49-F238E27FC236}">
                <a16:creationId xmlns:a16="http://schemas.microsoft.com/office/drawing/2014/main" id="{764BDEC9-6036-F153-D430-E33594CBCADC}"/>
              </a:ext>
            </a:extLst>
          </p:cNvPr>
          <p:cNvSpPr>
            <a:spLocks noGrp="1"/>
          </p:cNvSpPr>
          <p:nvPr>
            <p:ph type="sldNum" sz="quarter" idx="12"/>
          </p:nvPr>
        </p:nvSpPr>
        <p:spPr/>
        <p:txBody>
          <a:bodyPr/>
          <a:lstStyle/>
          <a:p>
            <a:fld id="{442AD375-037F-43D0-B059-5172DA06796A}" type="slidenum">
              <a:rPr lang="de-CH" smtClean="0"/>
              <a:t>28</a:t>
            </a:fld>
            <a:endParaRPr lang="de-CH"/>
          </a:p>
        </p:txBody>
      </p:sp>
    </p:spTree>
    <p:extLst>
      <p:ext uri="{BB962C8B-B14F-4D97-AF65-F5344CB8AC3E}">
        <p14:creationId xmlns:p14="http://schemas.microsoft.com/office/powerpoint/2010/main" val="22863585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3B3A34-A805-18C8-A12C-D22F4A7B41CA}"/>
              </a:ext>
            </a:extLst>
          </p:cNvPr>
          <p:cNvSpPr>
            <a:spLocks noGrp="1"/>
          </p:cNvSpPr>
          <p:nvPr>
            <p:ph type="title"/>
          </p:nvPr>
        </p:nvSpPr>
        <p:spPr/>
        <p:txBody>
          <a:bodyPr/>
          <a:lstStyle/>
          <a:p>
            <a:r>
              <a:rPr lang="de-CH"/>
              <a:t>Trägt der Park die Kosten von Weiterbildungen?</a:t>
            </a:r>
          </a:p>
        </p:txBody>
      </p:sp>
      <p:graphicFrame>
        <p:nvGraphicFramePr>
          <p:cNvPr id="8" name="Inhaltsplatzhalter 7">
            <a:extLst>
              <a:ext uri="{FF2B5EF4-FFF2-40B4-BE49-F238E27FC236}">
                <a16:creationId xmlns:a16="http://schemas.microsoft.com/office/drawing/2014/main" id="{3EC6F4AC-A498-1C65-B1C4-8AE68BC64A9C}"/>
              </a:ext>
            </a:extLst>
          </p:cNvPr>
          <p:cNvGraphicFramePr>
            <a:graphicFrameLocks noGrp="1"/>
          </p:cNvGraphicFramePr>
          <p:nvPr>
            <p:ph sz="half" idx="1"/>
            <p:extLst>
              <p:ext uri="{D42A27DB-BD31-4B8C-83A1-F6EECF244321}">
                <p14:modId xmlns:p14="http://schemas.microsoft.com/office/powerpoint/2010/main" val="3843215124"/>
              </p:ext>
            </p:extLst>
          </p:nvPr>
        </p:nvGraphicFramePr>
        <p:xfrm>
          <a:off x="838200" y="1825625"/>
          <a:ext cx="4943475" cy="4267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Inhaltsplatzhalter 10">
            <a:extLst>
              <a:ext uri="{FF2B5EF4-FFF2-40B4-BE49-F238E27FC236}">
                <a16:creationId xmlns:a16="http://schemas.microsoft.com/office/drawing/2014/main" id="{3C291DDB-3709-7091-A80C-7355D7DA6545}"/>
              </a:ext>
            </a:extLst>
          </p:cNvPr>
          <p:cNvGraphicFramePr>
            <a:graphicFrameLocks noGrp="1"/>
          </p:cNvGraphicFramePr>
          <p:nvPr>
            <p:ph sz="half" idx="2"/>
            <p:extLst>
              <p:ext uri="{D42A27DB-BD31-4B8C-83A1-F6EECF244321}">
                <p14:modId xmlns:p14="http://schemas.microsoft.com/office/powerpoint/2010/main" val="3545609347"/>
              </p:ext>
            </p:extLst>
          </p:nvPr>
        </p:nvGraphicFramePr>
        <p:xfrm>
          <a:off x="6410325" y="1825625"/>
          <a:ext cx="4943475" cy="4267200"/>
        </p:xfrm>
        <a:graphic>
          <a:graphicData uri="http://schemas.openxmlformats.org/drawingml/2006/chart">
            <c:chart xmlns:c="http://schemas.openxmlformats.org/drawingml/2006/chart" xmlns:r="http://schemas.openxmlformats.org/officeDocument/2006/relationships" r:id="rId3"/>
          </a:graphicData>
        </a:graphic>
      </p:graphicFrame>
      <p:sp>
        <p:nvSpPr>
          <p:cNvPr id="5" name="Foliennummernplatzhalter 4">
            <a:extLst>
              <a:ext uri="{FF2B5EF4-FFF2-40B4-BE49-F238E27FC236}">
                <a16:creationId xmlns:a16="http://schemas.microsoft.com/office/drawing/2014/main" id="{3F964347-F8D5-61F8-89B8-1B529A0D7DC5}"/>
              </a:ext>
            </a:extLst>
          </p:cNvPr>
          <p:cNvSpPr>
            <a:spLocks noGrp="1"/>
          </p:cNvSpPr>
          <p:nvPr>
            <p:ph type="sldNum" sz="quarter" idx="12"/>
          </p:nvPr>
        </p:nvSpPr>
        <p:spPr/>
        <p:txBody>
          <a:bodyPr/>
          <a:lstStyle/>
          <a:p>
            <a:fld id="{442AD375-037F-43D0-B059-5172DA06796A}" type="slidenum">
              <a:rPr lang="de-CH" smtClean="0"/>
              <a:t>29</a:t>
            </a:fld>
            <a:endParaRPr lang="de-CH"/>
          </a:p>
        </p:txBody>
      </p:sp>
    </p:spTree>
    <p:extLst>
      <p:ext uri="{BB962C8B-B14F-4D97-AF65-F5344CB8AC3E}">
        <p14:creationId xmlns:p14="http://schemas.microsoft.com/office/powerpoint/2010/main" val="1831094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9AA2C17-CE29-75E4-D13E-77254295B2BA}"/>
              </a:ext>
            </a:extLst>
          </p:cNvPr>
          <p:cNvSpPr>
            <a:spLocks noGrp="1"/>
          </p:cNvSpPr>
          <p:nvPr>
            <p:ph type="title"/>
          </p:nvPr>
        </p:nvSpPr>
        <p:spPr/>
        <p:txBody>
          <a:bodyPr/>
          <a:lstStyle/>
          <a:p>
            <a:r>
              <a:rPr lang="de-CH"/>
              <a:t>Können die Exkursionsleitenden die Stunden für den Besuch von Weiterbildungen abrechnen?</a:t>
            </a:r>
          </a:p>
        </p:txBody>
      </p:sp>
      <p:graphicFrame>
        <p:nvGraphicFramePr>
          <p:cNvPr id="9" name="Inhaltsplatzhalter 8">
            <a:extLst>
              <a:ext uri="{FF2B5EF4-FFF2-40B4-BE49-F238E27FC236}">
                <a16:creationId xmlns:a16="http://schemas.microsoft.com/office/drawing/2014/main" id="{16CD4328-9E3A-2A01-16B6-427FCAA32911}"/>
              </a:ext>
            </a:extLst>
          </p:cNvPr>
          <p:cNvGraphicFramePr>
            <a:graphicFrameLocks noGrp="1"/>
          </p:cNvGraphicFramePr>
          <p:nvPr>
            <p:ph sz="half" idx="1"/>
            <p:extLst>
              <p:ext uri="{D42A27DB-BD31-4B8C-83A1-F6EECF244321}">
                <p14:modId xmlns:p14="http://schemas.microsoft.com/office/powerpoint/2010/main" val="3845107815"/>
              </p:ext>
            </p:extLst>
          </p:nvPr>
        </p:nvGraphicFramePr>
        <p:xfrm>
          <a:off x="838200" y="2349500"/>
          <a:ext cx="4943475" cy="3743325"/>
        </p:xfrm>
        <a:graphic>
          <a:graphicData uri="http://schemas.openxmlformats.org/drawingml/2006/chart">
            <c:chart xmlns:c="http://schemas.openxmlformats.org/drawingml/2006/chart" xmlns:r="http://schemas.openxmlformats.org/officeDocument/2006/relationships" r:id="rId2"/>
          </a:graphicData>
        </a:graphic>
      </p:graphicFrame>
      <p:sp>
        <p:nvSpPr>
          <p:cNvPr id="4" name="Inhaltsplatzhalter 3">
            <a:extLst>
              <a:ext uri="{FF2B5EF4-FFF2-40B4-BE49-F238E27FC236}">
                <a16:creationId xmlns:a16="http://schemas.microsoft.com/office/drawing/2014/main" id="{FC2FF97D-F4A1-7D0C-B25A-AB5305B24055}"/>
              </a:ext>
            </a:extLst>
          </p:cNvPr>
          <p:cNvSpPr>
            <a:spLocks noGrp="1"/>
          </p:cNvSpPr>
          <p:nvPr>
            <p:ph sz="half" idx="2"/>
          </p:nvPr>
        </p:nvSpPr>
        <p:spPr>
          <a:xfrm>
            <a:off x="6409800" y="2348880"/>
            <a:ext cx="4944000" cy="3744417"/>
          </a:xfrm>
        </p:spPr>
        <p:txBody>
          <a:bodyPr/>
          <a:lstStyle/>
          <a:p>
            <a:r>
              <a:rPr lang="de-CH"/>
              <a:t>*Mit ja hat nur der WPZ geantwortet. Das bezieht sich nur auf interne Weiterbildungen.</a:t>
            </a:r>
          </a:p>
        </p:txBody>
      </p:sp>
      <p:sp>
        <p:nvSpPr>
          <p:cNvPr id="5" name="Foliennummernplatzhalter 4">
            <a:extLst>
              <a:ext uri="{FF2B5EF4-FFF2-40B4-BE49-F238E27FC236}">
                <a16:creationId xmlns:a16="http://schemas.microsoft.com/office/drawing/2014/main" id="{B01C1612-0AF8-1253-9C43-4236403008D4}"/>
              </a:ext>
            </a:extLst>
          </p:cNvPr>
          <p:cNvSpPr>
            <a:spLocks noGrp="1"/>
          </p:cNvSpPr>
          <p:nvPr>
            <p:ph type="sldNum" sz="quarter" idx="12"/>
          </p:nvPr>
        </p:nvSpPr>
        <p:spPr/>
        <p:txBody>
          <a:bodyPr/>
          <a:lstStyle/>
          <a:p>
            <a:fld id="{442AD375-037F-43D0-B059-5172DA06796A}" type="slidenum">
              <a:rPr lang="de-CH" smtClean="0"/>
              <a:t>30</a:t>
            </a:fld>
            <a:endParaRPr lang="de-CH"/>
          </a:p>
        </p:txBody>
      </p:sp>
    </p:spTree>
    <p:extLst>
      <p:ext uri="{BB962C8B-B14F-4D97-AF65-F5344CB8AC3E}">
        <p14:creationId xmlns:p14="http://schemas.microsoft.com/office/powerpoint/2010/main" val="15907331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3F7A7D-5B40-BD41-BEFB-12CED6E1ACBB}"/>
              </a:ext>
            </a:extLst>
          </p:cNvPr>
          <p:cNvSpPr>
            <a:spLocks noGrp="1"/>
          </p:cNvSpPr>
          <p:nvPr>
            <p:ph type="ctrTitle"/>
          </p:nvPr>
        </p:nvSpPr>
        <p:spPr/>
        <p:txBody>
          <a:bodyPr/>
          <a:lstStyle/>
          <a:p>
            <a:r>
              <a:rPr lang="de-CH"/>
              <a:t>Stornobedingungen</a:t>
            </a:r>
          </a:p>
        </p:txBody>
      </p:sp>
      <p:pic>
        <p:nvPicPr>
          <p:cNvPr id="5" name="Bildplatzhalter 4" descr="Ein Bild, das Text, Büroausstattung, Schreibwaren, Brief enthält.&#10;&#10;KI-generierte Inhalte können fehlerhaft sein.">
            <a:extLst>
              <a:ext uri="{FF2B5EF4-FFF2-40B4-BE49-F238E27FC236}">
                <a16:creationId xmlns:a16="http://schemas.microsoft.com/office/drawing/2014/main" id="{05340724-FCA3-62F0-F622-5844F54FA4D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4728" t="31" r="31408" b="-31"/>
          <a:stretch>
            <a:fillRect/>
          </a:stretch>
        </p:blipFill>
        <p:spPr>
          <a:xfrm>
            <a:off x="6768075" y="273132"/>
            <a:ext cx="5091416" cy="6329550"/>
          </a:xfrm>
        </p:spPr>
      </p:pic>
    </p:spTree>
    <p:extLst>
      <p:ext uri="{BB962C8B-B14F-4D97-AF65-F5344CB8AC3E}">
        <p14:creationId xmlns:p14="http://schemas.microsoft.com/office/powerpoint/2010/main" val="4017152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5FA33B-0FE4-369E-F456-4A97FEDEA7F2}"/>
              </a:ext>
            </a:extLst>
          </p:cNvPr>
          <p:cNvSpPr>
            <a:spLocks noGrp="1"/>
          </p:cNvSpPr>
          <p:nvPr>
            <p:ph type="title"/>
          </p:nvPr>
        </p:nvSpPr>
        <p:spPr/>
        <p:txBody>
          <a:bodyPr/>
          <a:lstStyle/>
          <a:p>
            <a:r>
              <a:rPr lang="de-CH"/>
              <a:t>Gibt es bei den Bildungsangeboten Stornobedingungen?</a:t>
            </a:r>
          </a:p>
        </p:txBody>
      </p:sp>
      <p:graphicFrame>
        <p:nvGraphicFramePr>
          <p:cNvPr id="7" name="Inhaltsplatzhalter 6">
            <a:extLst>
              <a:ext uri="{FF2B5EF4-FFF2-40B4-BE49-F238E27FC236}">
                <a16:creationId xmlns:a16="http://schemas.microsoft.com/office/drawing/2014/main" id="{C971F08E-A305-DC7C-BA59-B61E64E3C886}"/>
              </a:ext>
            </a:extLst>
          </p:cNvPr>
          <p:cNvGraphicFramePr>
            <a:graphicFrameLocks noGrp="1"/>
          </p:cNvGraphicFramePr>
          <p:nvPr>
            <p:ph sz="half" idx="1"/>
            <p:extLst>
              <p:ext uri="{D42A27DB-BD31-4B8C-83A1-F6EECF244321}">
                <p14:modId xmlns:p14="http://schemas.microsoft.com/office/powerpoint/2010/main" val="1550375644"/>
              </p:ext>
            </p:extLst>
          </p:nvPr>
        </p:nvGraphicFramePr>
        <p:xfrm>
          <a:off x="838200" y="1825625"/>
          <a:ext cx="4943475" cy="4267200"/>
        </p:xfrm>
        <a:graphic>
          <a:graphicData uri="http://schemas.openxmlformats.org/drawingml/2006/chart">
            <c:chart xmlns:c="http://schemas.openxmlformats.org/drawingml/2006/chart" xmlns:r="http://schemas.openxmlformats.org/officeDocument/2006/relationships" r:id="rId2"/>
          </a:graphicData>
        </a:graphic>
      </p:graphicFrame>
      <p:sp>
        <p:nvSpPr>
          <p:cNvPr id="8" name="Inhaltsplatzhalter 7">
            <a:extLst>
              <a:ext uri="{FF2B5EF4-FFF2-40B4-BE49-F238E27FC236}">
                <a16:creationId xmlns:a16="http://schemas.microsoft.com/office/drawing/2014/main" id="{8668AA24-A70F-68FE-FAB4-050EF1BB6052}"/>
              </a:ext>
            </a:extLst>
          </p:cNvPr>
          <p:cNvSpPr>
            <a:spLocks noGrp="1"/>
          </p:cNvSpPr>
          <p:nvPr>
            <p:ph sz="half" idx="2"/>
          </p:nvPr>
        </p:nvSpPr>
        <p:spPr>
          <a:xfrm>
            <a:off x="6409800" y="1916832"/>
            <a:ext cx="4944000" cy="4176465"/>
          </a:xfrm>
        </p:spPr>
        <p:txBody>
          <a:bodyPr/>
          <a:lstStyle/>
          <a:p>
            <a:pPr>
              <a:spcAft>
                <a:spcPts val="1200"/>
              </a:spcAft>
            </a:pPr>
            <a:r>
              <a:rPr lang="de-CH"/>
              <a:t>Einige Pärke verweisen auf ihre </a:t>
            </a:r>
            <a:r>
              <a:rPr lang="de-CH" b="1"/>
              <a:t>AGBs</a:t>
            </a:r>
            <a:r>
              <a:rPr lang="de-CH"/>
              <a:t>.</a:t>
            </a:r>
          </a:p>
          <a:p>
            <a:pPr>
              <a:spcAft>
                <a:spcPts val="1200"/>
              </a:spcAft>
            </a:pPr>
            <a:r>
              <a:rPr lang="de-CH"/>
              <a:t>Zum Teil gibt es </a:t>
            </a:r>
            <a:r>
              <a:rPr lang="de-CH" b="1"/>
              <a:t>Bearbeitungs- oder </a:t>
            </a:r>
            <a:r>
              <a:rPr lang="de-CH" b="1" err="1"/>
              <a:t>Annulationsgebühren</a:t>
            </a:r>
            <a:r>
              <a:rPr lang="de-CH" b="1"/>
              <a:t>:</a:t>
            </a:r>
            <a:r>
              <a:rPr lang="de-CH"/>
              <a:t> </a:t>
            </a:r>
          </a:p>
          <a:p>
            <a:pPr marL="342900" indent="-342900">
              <a:spcAft>
                <a:spcPts val="1200"/>
              </a:spcAft>
              <a:buFont typeface="Symbol" panose="05050102010706020507" pitchFamily="18" charset="2"/>
              <a:buChar char="-"/>
            </a:pPr>
            <a:r>
              <a:rPr lang="de-CH"/>
              <a:t>ausschliesslich (wie bei SAR CHF 50.-)</a:t>
            </a:r>
          </a:p>
          <a:p>
            <a:pPr marL="342900" indent="-342900">
              <a:spcAft>
                <a:spcPts val="1200"/>
              </a:spcAft>
              <a:buFont typeface="Symbol" panose="05050102010706020507" pitchFamily="18" charset="2"/>
              <a:buChar char="-"/>
            </a:pPr>
            <a:r>
              <a:rPr lang="de-CH"/>
              <a:t>zusätzlich zu weiteren Kosten (siehe nächste Folie)</a:t>
            </a:r>
          </a:p>
          <a:p>
            <a:pPr>
              <a:spcAft>
                <a:spcPts val="1200"/>
              </a:spcAft>
            </a:pPr>
            <a:endParaRPr lang="de-CH"/>
          </a:p>
          <a:p>
            <a:pPr>
              <a:spcAft>
                <a:spcPts val="1200"/>
              </a:spcAft>
            </a:pPr>
            <a:endParaRPr lang="de-CH"/>
          </a:p>
          <a:p>
            <a:pPr>
              <a:spcAft>
                <a:spcPts val="1200"/>
              </a:spcAft>
            </a:pPr>
            <a:endParaRPr lang="de-CH"/>
          </a:p>
        </p:txBody>
      </p:sp>
      <p:sp>
        <p:nvSpPr>
          <p:cNvPr id="4" name="Foliennummernplatzhalter 3">
            <a:extLst>
              <a:ext uri="{FF2B5EF4-FFF2-40B4-BE49-F238E27FC236}">
                <a16:creationId xmlns:a16="http://schemas.microsoft.com/office/drawing/2014/main" id="{707EED9C-D438-160E-897B-8FD11105D644}"/>
              </a:ext>
            </a:extLst>
          </p:cNvPr>
          <p:cNvSpPr>
            <a:spLocks noGrp="1"/>
          </p:cNvSpPr>
          <p:nvPr>
            <p:ph type="sldNum" sz="quarter" idx="12"/>
          </p:nvPr>
        </p:nvSpPr>
        <p:spPr/>
        <p:txBody>
          <a:bodyPr/>
          <a:lstStyle/>
          <a:p>
            <a:fld id="{442AD375-037F-43D0-B059-5172DA06796A}" type="slidenum">
              <a:rPr lang="de-CH" smtClean="0"/>
              <a:t>32</a:t>
            </a:fld>
            <a:endParaRPr lang="de-CH"/>
          </a:p>
        </p:txBody>
      </p:sp>
    </p:spTree>
    <p:extLst>
      <p:ext uri="{BB962C8B-B14F-4D97-AF65-F5344CB8AC3E}">
        <p14:creationId xmlns:p14="http://schemas.microsoft.com/office/powerpoint/2010/main" val="33200776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3782B9-031F-1BEB-BAB5-9CB6D771820D}"/>
              </a:ext>
            </a:extLst>
          </p:cNvPr>
          <p:cNvSpPr>
            <a:spLocks noGrp="1"/>
          </p:cNvSpPr>
          <p:nvPr>
            <p:ph type="title"/>
          </p:nvPr>
        </p:nvSpPr>
        <p:spPr/>
        <p:txBody>
          <a:bodyPr/>
          <a:lstStyle/>
          <a:p>
            <a:r>
              <a:rPr lang="de-CH"/>
              <a:t>Wie ist die Regelung mit der Schule/Gruppe, falls ein Angebot kurzfristig abgesagt wird?</a:t>
            </a:r>
          </a:p>
        </p:txBody>
      </p:sp>
      <p:sp>
        <p:nvSpPr>
          <p:cNvPr id="11" name="Inhaltsplatzhalter 10">
            <a:extLst>
              <a:ext uri="{FF2B5EF4-FFF2-40B4-BE49-F238E27FC236}">
                <a16:creationId xmlns:a16="http://schemas.microsoft.com/office/drawing/2014/main" id="{8D8CD6C0-A837-C9DD-9432-C9AB2DE95D2C}"/>
              </a:ext>
            </a:extLst>
          </p:cNvPr>
          <p:cNvSpPr>
            <a:spLocks noGrp="1"/>
          </p:cNvSpPr>
          <p:nvPr>
            <p:ph sz="half" idx="1"/>
          </p:nvPr>
        </p:nvSpPr>
        <p:spPr>
          <a:xfrm>
            <a:off x="838200" y="2276872"/>
            <a:ext cx="4944000" cy="3816425"/>
          </a:xfrm>
        </p:spPr>
        <p:txBody>
          <a:bodyPr/>
          <a:lstStyle/>
          <a:p>
            <a:pPr>
              <a:spcAft>
                <a:spcPts val="1200"/>
              </a:spcAft>
            </a:pPr>
            <a:r>
              <a:rPr lang="de-CH"/>
              <a:t>Viele der 13 Pärke haben </a:t>
            </a:r>
            <a:r>
              <a:rPr lang="de-CH" b="1"/>
              <a:t>festgelegte Fristen</a:t>
            </a:r>
            <a:r>
              <a:rPr lang="de-CH"/>
              <a:t>, innerhalb welcher ein Teilbetrag der Kosten verlangt wird.</a:t>
            </a:r>
          </a:p>
          <a:p>
            <a:pPr>
              <a:spcAft>
                <a:spcPts val="1200"/>
              </a:spcAft>
            </a:pPr>
            <a:r>
              <a:rPr lang="de-CH"/>
              <a:t>Oft gibt es Abstufungen für einen prozentualen Betrag, der in Rechnung gestellt wird:</a:t>
            </a:r>
          </a:p>
        </p:txBody>
      </p:sp>
      <p:graphicFrame>
        <p:nvGraphicFramePr>
          <p:cNvPr id="12" name="Inhaltsplatzhalter 8">
            <a:extLst>
              <a:ext uri="{FF2B5EF4-FFF2-40B4-BE49-F238E27FC236}">
                <a16:creationId xmlns:a16="http://schemas.microsoft.com/office/drawing/2014/main" id="{13FEC027-6094-595E-130F-0E2A01D4B2AA}"/>
              </a:ext>
            </a:extLst>
          </p:cNvPr>
          <p:cNvGraphicFramePr>
            <a:graphicFrameLocks noGrp="1"/>
          </p:cNvGraphicFramePr>
          <p:nvPr>
            <p:ph sz="half" idx="2"/>
            <p:extLst>
              <p:ext uri="{D42A27DB-BD31-4B8C-83A1-F6EECF244321}">
                <p14:modId xmlns:p14="http://schemas.microsoft.com/office/powerpoint/2010/main" val="984489714"/>
              </p:ext>
            </p:extLst>
          </p:nvPr>
        </p:nvGraphicFramePr>
        <p:xfrm>
          <a:off x="6409802" y="2276872"/>
          <a:ext cx="4943472" cy="2560320"/>
        </p:xfrm>
        <a:graphic>
          <a:graphicData uri="http://schemas.openxmlformats.org/drawingml/2006/table">
            <a:tbl>
              <a:tblPr firstRow="1" bandRow="1">
                <a:tableStyleId>{5C22544A-7EE6-4342-B048-85BDC9FD1C3A}</a:tableStyleId>
              </a:tblPr>
              <a:tblGrid>
                <a:gridCol w="617934">
                  <a:extLst>
                    <a:ext uri="{9D8B030D-6E8A-4147-A177-3AD203B41FA5}">
                      <a16:colId xmlns:a16="http://schemas.microsoft.com/office/drawing/2014/main" val="2273237333"/>
                    </a:ext>
                  </a:extLst>
                </a:gridCol>
                <a:gridCol w="617934">
                  <a:extLst>
                    <a:ext uri="{9D8B030D-6E8A-4147-A177-3AD203B41FA5}">
                      <a16:colId xmlns:a16="http://schemas.microsoft.com/office/drawing/2014/main" val="3020895609"/>
                    </a:ext>
                  </a:extLst>
                </a:gridCol>
                <a:gridCol w="617934">
                  <a:extLst>
                    <a:ext uri="{9D8B030D-6E8A-4147-A177-3AD203B41FA5}">
                      <a16:colId xmlns:a16="http://schemas.microsoft.com/office/drawing/2014/main" val="3570450321"/>
                    </a:ext>
                  </a:extLst>
                </a:gridCol>
                <a:gridCol w="617934">
                  <a:extLst>
                    <a:ext uri="{9D8B030D-6E8A-4147-A177-3AD203B41FA5}">
                      <a16:colId xmlns:a16="http://schemas.microsoft.com/office/drawing/2014/main" val="627398860"/>
                    </a:ext>
                  </a:extLst>
                </a:gridCol>
                <a:gridCol w="617934">
                  <a:extLst>
                    <a:ext uri="{9D8B030D-6E8A-4147-A177-3AD203B41FA5}">
                      <a16:colId xmlns:a16="http://schemas.microsoft.com/office/drawing/2014/main" val="1240250659"/>
                    </a:ext>
                  </a:extLst>
                </a:gridCol>
                <a:gridCol w="617934">
                  <a:extLst>
                    <a:ext uri="{9D8B030D-6E8A-4147-A177-3AD203B41FA5}">
                      <a16:colId xmlns:a16="http://schemas.microsoft.com/office/drawing/2014/main" val="1295910683"/>
                    </a:ext>
                  </a:extLst>
                </a:gridCol>
                <a:gridCol w="617934">
                  <a:extLst>
                    <a:ext uri="{9D8B030D-6E8A-4147-A177-3AD203B41FA5}">
                      <a16:colId xmlns:a16="http://schemas.microsoft.com/office/drawing/2014/main" val="660902121"/>
                    </a:ext>
                  </a:extLst>
                </a:gridCol>
                <a:gridCol w="617934">
                  <a:extLst>
                    <a:ext uri="{9D8B030D-6E8A-4147-A177-3AD203B41FA5}">
                      <a16:colId xmlns:a16="http://schemas.microsoft.com/office/drawing/2014/main" val="2210705195"/>
                    </a:ext>
                  </a:extLst>
                </a:gridCol>
              </a:tblGrid>
              <a:tr h="344143">
                <a:tc>
                  <a:txBody>
                    <a:bodyPr/>
                    <a:lstStyle/>
                    <a:p>
                      <a:pPr algn="r"/>
                      <a:r>
                        <a:rPr lang="de-CH" b="1"/>
                        <a:t>%</a:t>
                      </a:r>
                    </a:p>
                  </a:txBody>
                  <a:tcPr/>
                </a:tc>
                <a:tc gridSpan="7">
                  <a:txBody>
                    <a:bodyPr/>
                    <a:lstStyle/>
                    <a:p>
                      <a:pPr algn="ctr"/>
                      <a:r>
                        <a:rPr lang="de-CH"/>
                        <a:t>Anzahl Tage vor der Exkursion</a:t>
                      </a:r>
                    </a:p>
                  </a:txBody>
                  <a:tcPr/>
                </a:tc>
                <a:tc hMerge="1">
                  <a:txBody>
                    <a:bodyPr/>
                    <a:lstStyle/>
                    <a:p>
                      <a:endParaRPr lang="de-CH"/>
                    </a:p>
                  </a:txBody>
                  <a:tcPr/>
                </a:tc>
                <a:tc hMerge="1">
                  <a:txBody>
                    <a:bodyPr/>
                    <a:lstStyle/>
                    <a:p>
                      <a:endParaRPr lang="de-CH"/>
                    </a:p>
                  </a:txBody>
                  <a:tcPr/>
                </a:tc>
                <a:tc hMerge="1">
                  <a:txBody>
                    <a:bodyPr/>
                    <a:lstStyle/>
                    <a:p>
                      <a:endParaRPr lang="de-CH"/>
                    </a:p>
                  </a:txBody>
                  <a:tcPr/>
                </a:tc>
                <a:tc hMerge="1">
                  <a:txBody>
                    <a:bodyPr/>
                    <a:lstStyle/>
                    <a:p>
                      <a:endParaRPr lang="de-CH"/>
                    </a:p>
                  </a:txBody>
                  <a:tcPr/>
                </a:tc>
                <a:tc hMerge="1">
                  <a:txBody>
                    <a:bodyPr/>
                    <a:lstStyle/>
                    <a:p>
                      <a:endParaRPr lang="de-CH"/>
                    </a:p>
                  </a:txBody>
                  <a:tcPr/>
                </a:tc>
                <a:tc hMerge="1">
                  <a:txBody>
                    <a:bodyPr/>
                    <a:lstStyle/>
                    <a:p>
                      <a:endParaRPr lang="de-CH"/>
                    </a:p>
                  </a:txBody>
                  <a:tcPr/>
                </a:tc>
                <a:extLst>
                  <a:ext uri="{0D108BD9-81ED-4DB2-BD59-A6C34878D82A}">
                    <a16:rowId xmlns:a16="http://schemas.microsoft.com/office/drawing/2014/main" val="3097508812"/>
                  </a:ext>
                </a:extLst>
              </a:tr>
              <a:tr h="344143">
                <a:tc>
                  <a:txBody>
                    <a:bodyPr/>
                    <a:lstStyle/>
                    <a:p>
                      <a:pPr algn="r"/>
                      <a:endParaRPr lang="de-CH" b="1"/>
                    </a:p>
                  </a:txBody>
                  <a:tcP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SNP</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JPA</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WPZ</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PRD</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PRC</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PJV</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UBE</a:t>
                      </a:r>
                    </a:p>
                  </a:txBody>
                  <a:tcPr marL="68580" marR="68580" marT="0" marB="0" anchor="ctr"/>
                </a:tc>
                <a:extLst>
                  <a:ext uri="{0D108BD9-81ED-4DB2-BD59-A6C34878D82A}">
                    <a16:rowId xmlns:a16="http://schemas.microsoft.com/office/drawing/2014/main" val="1188529024"/>
                  </a:ext>
                </a:extLst>
              </a:tr>
              <a:tr h="344143">
                <a:tc>
                  <a:txBody>
                    <a:bodyPr/>
                    <a:lstStyle/>
                    <a:p>
                      <a:pPr algn="r"/>
                      <a:r>
                        <a:rPr lang="de-CH" b="1"/>
                        <a:t>100</a:t>
                      </a:r>
                    </a:p>
                  </a:txBody>
                  <a:tcP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0-13</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0-14</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0-2</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0-5</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0-7</a:t>
                      </a:r>
                    </a:p>
                  </a:txBody>
                  <a:tcPr marL="68580" marR="68580" marT="0" marB="0" anchor="ctr"/>
                </a:tc>
                <a:extLst>
                  <a:ext uri="{0D108BD9-81ED-4DB2-BD59-A6C34878D82A}">
                    <a16:rowId xmlns:a16="http://schemas.microsoft.com/office/drawing/2014/main" val="3340104613"/>
                  </a:ext>
                </a:extLst>
              </a:tr>
              <a:tr h="344143">
                <a:tc>
                  <a:txBody>
                    <a:bodyPr/>
                    <a:lstStyle/>
                    <a:p>
                      <a:pPr algn="r"/>
                      <a:r>
                        <a:rPr lang="de-CH" b="1"/>
                        <a:t>80</a:t>
                      </a:r>
                    </a:p>
                  </a:txBody>
                  <a:tcP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0-3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extLst>
                  <a:ext uri="{0D108BD9-81ED-4DB2-BD59-A6C34878D82A}">
                    <a16:rowId xmlns:a16="http://schemas.microsoft.com/office/drawing/2014/main" val="2529437877"/>
                  </a:ext>
                </a:extLst>
              </a:tr>
              <a:tr h="344143">
                <a:tc>
                  <a:txBody>
                    <a:bodyPr/>
                    <a:lstStyle/>
                    <a:p>
                      <a:pPr algn="r"/>
                      <a:r>
                        <a:rPr lang="de-CH" b="1"/>
                        <a:t>50</a:t>
                      </a:r>
                    </a:p>
                  </a:txBody>
                  <a:tcP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0" indent="0" algn="ctr">
                        <a:lnSpc>
                          <a:spcPct val="107000"/>
                        </a:lnSpc>
                        <a:spcAft>
                          <a:spcPts val="800"/>
                        </a:spcAft>
                        <a:buNone/>
                        <a:tabLst>
                          <a:tab pos="173038" algn="l"/>
                        </a:tabLst>
                      </a:pPr>
                      <a:r>
                        <a:rPr lang="de-CH" sz="1400">
                          <a:effectLst/>
                          <a:latin typeface="Calibri" panose="020F0502020204030204" pitchFamily="34" charset="0"/>
                          <a:ea typeface="Calibri" panose="020F0502020204030204" pitchFamily="34" charset="0"/>
                          <a:cs typeface="Times New Roman" panose="02020603050405020304" pitchFamily="18" charset="0"/>
                        </a:rPr>
                        <a:t>15-30</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3+</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0-2</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8-16</a:t>
                      </a:r>
                    </a:p>
                  </a:txBody>
                  <a:tcPr marL="68580" marR="68580" marT="0" marB="0" anchor="ctr"/>
                </a:tc>
                <a:extLst>
                  <a:ext uri="{0D108BD9-81ED-4DB2-BD59-A6C34878D82A}">
                    <a16:rowId xmlns:a16="http://schemas.microsoft.com/office/drawing/2014/main" val="281770490"/>
                  </a:ext>
                </a:extLst>
              </a:tr>
              <a:tr h="344143">
                <a:tc>
                  <a:txBody>
                    <a:bodyPr/>
                    <a:lstStyle/>
                    <a:p>
                      <a:pPr algn="r"/>
                      <a:r>
                        <a:rPr lang="de-CH" b="1"/>
                        <a:t>30</a:t>
                      </a:r>
                    </a:p>
                  </a:txBody>
                  <a:tcP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17+</a:t>
                      </a:r>
                    </a:p>
                  </a:txBody>
                  <a:tcPr marL="68580" marR="68580" marT="0" marB="0" anchor="ctr"/>
                </a:tc>
                <a:extLst>
                  <a:ext uri="{0D108BD9-81ED-4DB2-BD59-A6C34878D82A}">
                    <a16:rowId xmlns:a16="http://schemas.microsoft.com/office/drawing/2014/main" val="3937409371"/>
                  </a:ext>
                </a:extLst>
              </a:tr>
              <a:tr h="344143">
                <a:tc>
                  <a:txBody>
                    <a:bodyPr/>
                    <a:lstStyle/>
                    <a:p>
                      <a:pPr algn="r"/>
                      <a:r>
                        <a:rPr lang="de-CH" b="1"/>
                        <a:t>0</a:t>
                      </a:r>
                    </a:p>
                  </a:txBody>
                  <a:tcP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14+</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31+</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6+</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tc>
                  <a:txBody>
                    <a:bodyPr/>
                    <a:lstStyle/>
                    <a:p>
                      <a:pPr marL="107950" algn="ctr">
                        <a:lnSpc>
                          <a:spcPct val="107000"/>
                        </a:lnSpc>
                        <a:spcAft>
                          <a:spcPts val="800"/>
                        </a:spcAft>
                        <a:buNone/>
                      </a:pPr>
                      <a:r>
                        <a:rPr lang="de-CH" sz="14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tc>
                <a:extLst>
                  <a:ext uri="{0D108BD9-81ED-4DB2-BD59-A6C34878D82A}">
                    <a16:rowId xmlns:a16="http://schemas.microsoft.com/office/drawing/2014/main" val="2781613877"/>
                  </a:ext>
                </a:extLst>
              </a:tr>
            </a:tbl>
          </a:graphicData>
        </a:graphic>
      </p:graphicFrame>
      <p:sp>
        <p:nvSpPr>
          <p:cNvPr id="5" name="Foliennummernplatzhalter 4">
            <a:extLst>
              <a:ext uri="{FF2B5EF4-FFF2-40B4-BE49-F238E27FC236}">
                <a16:creationId xmlns:a16="http://schemas.microsoft.com/office/drawing/2014/main" id="{2E36A7BD-3A48-8A64-E9CF-FE8319495ABF}"/>
              </a:ext>
            </a:extLst>
          </p:cNvPr>
          <p:cNvSpPr>
            <a:spLocks noGrp="1"/>
          </p:cNvSpPr>
          <p:nvPr>
            <p:ph type="sldNum" sz="quarter" idx="12"/>
          </p:nvPr>
        </p:nvSpPr>
        <p:spPr/>
        <p:txBody>
          <a:bodyPr/>
          <a:lstStyle/>
          <a:p>
            <a:fld id="{442AD375-037F-43D0-B059-5172DA06796A}" type="slidenum">
              <a:rPr lang="de-CH" smtClean="0"/>
              <a:t>33</a:t>
            </a:fld>
            <a:endParaRPr lang="de-CH"/>
          </a:p>
        </p:txBody>
      </p:sp>
    </p:spTree>
    <p:extLst>
      <p:ext uri="{BB962C8B-B14F-4D97-AF65-F5344CB8AC3E}">
        <p14:creationId xmlns:p14="http://schemas.microsoft.com/office/powerpoint/2010/main" val="3856207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0013DE-DE8C-7370-5140-73D01F7CD9FF}"/>
              </a:ext>
            </a:extLst>
          </p:cNvPr>
          <p:cNvSpPr>
            <a:spLocks noGrp="1"/>
          </p:cNvSpPr>
          <p:nvPr>
            <p:ph type="title"/>
          </p:nvPr>
        </p:nvSpPr>
        <p:spPr/>
        <p:txBody>
          <a:bodyPr/>
          <a:lstStyle/>
          <a:p>
            <a:r>
              <a:rPr lang="de-CH"/>
              <a:t>Wie wird der Guide entschädigt, wenn ein Angebot abgesagt wird? </a:t>
            </a:r>
          </a:p>
        </p:txBody>
      </p:sp>
      <p:graphicFrame>
        <p:nvGraphicFramePr>
          <p:cNvPr id="8" name="Inhaltsplatzhalter 7">
            <a:extLst>
              <a:ext uri="{FF2B5EF4-FFF2-40B4-BE49-F238E27FC236}">
                <a16:creationId xmlns:a16="http://schemas.microsoft.com/office/drawing/2014/main" id="{8DA19B59-5B8C-448C-DE44-5323BFEBA4B7}"/>
              </a:ext>
            </a:extLst>
          </p:cNvPr>
          <p:cNvGraphicFramePr>
            <a:graphicFrameLocks noGrp="1"/>
          </p:cNvGraphicFramePr>
          <p:nvPr>
            <p:ph idx="1"/>
            <p:extLst>
              <p:ext uri="{D42A27DB-BD31-4B8C-83A1-F6EECF244321}">
                <p14:modId xmlns:p14="http://schemas.microsoft.com/office/powerpoint/2010/main" val="2244741061"/>
              </p:ext>
            </p:extLst>
          </p:nvPr>
        </p:nvGraphicFramePr>
        <p:xfrm>
          <a:off x="838200" y="2041525"/>
          <a:ext cx="10515600" cy="4051300"/>
        </p:xfrm>
        <a:graphic>
          <a:graphicData uri="http://schemas.openxmlformats.org/drawingml/2006/chart">
            <c:chart xmlns:c="http://schemas.openxmlformats.org/drawingml/2006/chart" xmlns:r="http://schemas.openxmlformats.org/officeDocument/2006/relationships" r:id="rId3"/>
          </a:graphicData>
        </a:graphic>
      </p:graphicFrame>
      <p:sp>
        <p:nvSpPr>
          <p:cNvPr id="5" name="Foliennummernplatzhalter 4">
            <a:extLst>
              <a:ext uri="{FF2B5EF4-FFF2-40B4-BE49-F238E27FC236}">
                <a16:creationId xmlns:a16="http://schemas.microsoft.com/office/drawing/2014/main" id="{0FA49515-710A-E309-ACED-5A497BCB705A}"/>
              </a:ext>
            </a:extLst>
          </p:cNvPr>
          <p:cNvSpPr>
            <a:spLocks noGrp="1"/>
          </p:cNvSpPr>
          <p:nvPr>
            <p:ph type="sldNum" sz="quarter" idx="12"/>
          </p:nvPr>
        </p:nvSpPr>
        <p:spPr/>
        <p:txBody>
          <a:bodyPr/>
          <a:lstStyle/>
          <a:p>
            <a:fld id="{442AD375-037F-43D0-B059-5172DA06796A}" type="slidenum">
              <a:rPr lang="de-CH" smtClean="0"/>
              <a:t>34</a:t>
            </a:fld>
            <a:endParaRPr lang="de-CH"/>
          </a:p>
        </p:txBody>
      </p:sp>
    </p:spTree>
    <p:extLst>
      <p:ext uri="{BB962C8B-B14F-4D97-AF65-F5344CB8AC3E}">
        <p14:creationId xmlns:p14="http://schemas.microsoft.com/office/powerpoint/2010/main" val="9133492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88FA22-F2E5-C0C3-60A3-4C726C0B1EF9}"/>
              </a:ext>
            </a:extLst>
          </p:cNvPr>
          <p:cNvSpPr>
            <a:spLocks noGrp="1"/>
          </p:cNvSpPr>
          <p:nvPr>
            <p:ph type="ctrTitle"/>
          </p:nvPr>
        </p:nvSpPr>
        <p:spPr/>
        <p:txBody>
          <a:bodyPr/>
          <a:lstStyle/>
          <a:p>
            <a:r>
              <a:rPr lang="de-CH"/>
              <a:t>Tarifempfehlungen von ERBINAT</a:t>
            </a:r>
          </a:p>
        </p:txBody>
      </p:sp>
    </p:spTree>
    <p:extLst>
      <p:ext uri="{BB962C8B-B14F-4D97-AF65-F5344CB8AC3E}">
        <p14:creationId xmlns:p14="http://schemas.microsoft.com/office/powerpoint/2010/main" val="3131103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BEC41CF-5B8F-70E2-F2BE-BB439B8F243D}"/>
              </a:ext>
            </a:extLst>
          </p:cNvPr>
          <p:cNvSpPr>
            <a:spLocks noGrp="1"/>
          </p:cNvSpPr>
          <p:nvPr>
            <p:ph type="title"/>
          </p:nvPr>
        </p:nvSpPr>
        <p:spPr/>
        <p:txBody>
          <a:bodyPr/>
          <a:lstStyle/>
          <a:p>
            <a:r>
              <a:rPr lang="de-CH"/>
              <a:t>Tarifempfehlungen ERBINAT</a:t>
            </a:r>
          </a:p>
        </p:txBody>
      </p:sp>
      <p:sp>
        <p:nvSpPr>
          <p:cNvPr id="8" name="Inhaltsplatzhalter 7">
            <a:extLst>
              <a:ext uri="{FF2B5EF4-FFF2-40B4-BE49-F238E27FC236}">
                <a16:creationId xmlns:a16="http://schemas.microsoft.com/office/drawing/2014/main" id="{B8BD8524-C84E-72C5-DD89-53E042ADC4B2}"/>
              </a:ext>
            </a:extLst>
          </p:cNvPr>
          <p:cNvSpPr>
            <a:spLocks noGrp="1"/>
          </p:cNvSpPr>
          <p:nvPr>
            <p:ph sz="half" idx="1"/>
          </p:nvPr>
        </p:nvSpPr>
        <p:spPr>
          <a:xfrm>
            <a:off x="838200" y="1988840"/>
            <a:ext cx="4944000" cy="4104457"/>
          </a:xfrm>
        </p:spPr>
        <p:txBody>
          <a:bodyPr/>
          <a:lstStyle/>
          <a:p>
            <a:pPr marL="1433513"/>
            <a:endParaRPr lang="de-CH"/>
          </a:p>
          <a:p>
            <a:pPr marL="1700213"/>
            <a:r>
              <a:rPr lang="de-CH"/>
              <a:t>Verband Erleben und Bildung</a:t>
            </a:r>
            <a:br>
              <a:rPr lang="de-CH"/>
            </a:br>
            <a:r>
              <a:rPr lang="de-CH"/>
              <a:t>in der Natur</a:t>
            </a:r>
          </a:p>
          <a:p>
            <a:endParaRPr lang="de-CH"/>
          </a:p>
          <a:p>
            <a:endParaRPr lang="de-CH"/>
          </a:p>
          <a:p>
            <a:endParaRPr lang="de-CH"/>
          </a:p>
          <a:p>
            <a:r>
              <a:rPr lang="de-CH">
                <a:hlinkClick r:id="rId2"/>
              </a:rPr>
              <a:t>https://erbinat.ch/tarifempfehlungen/</a:t>
            </a:r>
            <a:r>
              <a:rPr lang="de-CH"/>
              <a:t> </a:t>
            </a:r>
          </a:p>
          <a:p>
            <a:endParaRPr lang="de-CH"/>
          </a:p>
          <a:p>
            <a:r>
              <a:rPr lang="de-CH"/>
              <a:t>ERBINAT hat die Tarifempfehlungen zusammen mit Mitgliedern und Partnern ausgearbeitet und 2020 zum ersten Mal veröffentlicht. 2025 wurden diese überarbeitet.</a:t>
            </a:r>
          </a:p>
        </p:txBody>
      </p:sp>
      <p:pic>
        <p:nvPicPr>
          <p:cNvPr id="11" name="Inhaltsplatzhalter 10" descr="Ein Bild, das Text, Screenshot, Schrift, Dokument enthält.&#10;&#10;KI-generierte Inhalte können fehlerhaft sein.">
            <a:extLst>
              <a:ext uri="{FF2B5EF4-FFF2-40B4-BE49-F238E27FC236}">
                <a16:creationId xmlns:a16="http://schemas.microsoft.com/office/drawing/2014/main" id="{CE05505F-DA71-A0B8-0D30-53C95A366AE2}"/>
              </a:ext>
            </a:extLst>
          </p:cNvPr>
          <p:cNvPicPr>
            <a:picLocks noGrp="1" noChangeAspect="1"/>
          </p:cNvPicPr>
          <p:nvPr>
            <p:ph sz="half" idx="2"/>
          </p:nvPr>
        </p:nvPicPr>
        <p:blipFill>
          <a:blip r:embed="rId3"/>
          <a:stretch>
            <a:fillRect/>
          </a:stretch>
        </p:blipFill>
        <p:spPr>
          <a:xfrm>
            <a:off x="6495140" y="1989138"/>
            <a:ext cx="4773844" cy="4103687"/>
          </a:xfrm>
          <a:prstGeom prst="rect">
            <a:avLst/>
          </a:prstGeom>
        </p:spPr>
      </p:pic>
      <p:sp>
        <p:nvSpPr>
          <p:cNvPr id="5" name="Foliennummernplatzhalter 4">
            <a:extLst>
              <a:ext uri="{FF2B5EF4-FFF2-40B4-BE49-F238E27FC236}">
                <a16:creationId xmlns:a16="http://schemas.microsoft.com/office/drawing/2014/main" id="{BA01CBB1-EA5C-44B4-BE0E-FBBE92AD2422}"/>
              </a:ext>
            </a:extLst>
          </p:cNvPr>
          <p:cNvSpPr>
            <a:spLocks noGrp="1"/>
          </p:cNvSpPr>
          <p:nvPr>
            <p:ph type="sldNum" sz="quarter" idx="12"/>
          </p:nvPr>
        </p:nvSpPr>
        <p:spPr/>
        <p:txBody>
          <a:bodyPr/>
          <a:lstStyle/>
          <a:p>
            <a:fld id="{442AD375-037F-43D0-B059-5172DA06796A}" type="slidenum">
              <a:rPr lang="de-CH" smtClean="0"/>
              <a:t>36</a:t>
            </a:fld>
            <a:endParaRPr lang="de-CH"/>
          </a:p>
        </p:txBody>
      </p:sp>
      <p:pic>
        <p:nvPicPr>
          <p:cNvPr id="12" name="Grafik 11">
            <a:extLst>
              <a:ext uri="{FF2B5EF4-FFF2-40B4-BE49-F238E27FC236}">
                <a16:creationId xmlns:a16="http://schemas.microsoft.com/office/drawing/2014/main" id="{4F2703E3-6FD0-F45D-A234-9673A577CA13}"/>
              </a:ext>
            </a:extLst>
          </p:cNvPr>
          <p:cNvPicPr>
            <a:picLocks noChangeAspect="1"/>
          </p:cNvPicPr>
          <p:nvPr/>
        </p:nvPicPr>
        <p:blipFill>
          <a:blip r:embed="rId4"/>
          <a:stretch>
            <a:fillRect/>
          </a:stretch>
        </p:blipFill>
        <p:spPr>
          <a:xfrm>
            <a:off x="818786" y="1970439"/>
            <a:ext cx="1604806" cy="1320266"/>
          </a:xfrm>
          <a:prstGeom prst="rect">
            <a:avLst/>
          </a:prstGeom>
        </p:spPr>
      </p:pic>
    </p:spTree>
    <p:extLst>
      <p:ext uri="{BB962C8B-B14F-4D97-AF65-F5344CB8AC3E}">
        <p14:creationId xmlns:p14="http://schemas.microsoft.com/office/powerpoint/2010/main" val="42814684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AAD0F33-54D8-25E4-B7FC-3A1F12FC08AB}"/>
              </a:ext>
            </a:extLst>
          </p:cNvPr>
          <p:cNvSpPr>
            <a:spLocks noGrp="1"/>
          </p:cNvSpPr>
          <p:nvPr>
            <p:ph type="title"/>
          </p:nvPr>
        </p:nvSpPr>
        <p:spPr/>
        <p:txBody>
          <a:bodyPr/>
          <a:lstStyle/>
          <a:p>
            <a:r>
              <a:rPr lang="de-CH"/>
              <a:t>Vergleich mit Preisen der Pärke</a:t>
            </a:r>
          </a:p>
        </p:txBody>
      </p:sp>
      <p:graphicFrame>
        <p:nvGraphicFramePr>
          <p:cNvPr id="6" name="Inhaltsplatzhalter 7">
            <a:extLst>
              <a:ext uri="{FF2B5EF4-FFF2-40B4-BE49-F238E27FC236}">
                <a16:creationId xmlns:a16="http://schemas.microsoft.com/office/drawing/2014/main" id="{92B10481-2E37-6D2D-93C6-9F67F87F73A6}"/>
              </a:ext>
            </a:extLst>
          </p:cNvPr>
          <p:cNvGraphicFramePr>
            <a:graphicFrameLocks noGrp="1"/>
          </p:cNvGraphicFramePr>
          <p:nvPr>
            <p:ph idx="1"/>
            <p:extLst>
              <p:ext uri="{D42A27DB-BD31-4B8C-83A1-F6EECF244321}">
                <p14:modId xmlns:p14="http://schemas.microsoft.com/office/powerpoint/2010/main" val="1994691816"/>
              </p:ext>
            </p:extLst>
          </p:nvPr>
        </p:nvGraphicFramePr>
        <p:xfrm>
          <a:off x="838200" y="2041525"/>
          <a:ext cx="10515600" cy="4051300"/>
        </p:xfrm>
        <a:graphic>
          <a:graphicData uri="http://schemas.openxmlformats.org/drawingml/2006/chart">
            <c:chart xmlns:c="http://schemas.openxmlformats.org/drawingml/2006/chart" xmlns:r="http://schemas.openxmlformats.org/officeDocument/2006/relationships" r:id="rId3"/>
          </a:graphicData>
        </a:graphic>
      </p:graphicFrame>
      <p:sp>
        <p:nvSpPr>
          <p:cNvPr id="5" name="Foliennummernplatzhalter 4">
            <a:extLst>
              <a:ext uri="{FF2B5EF4-FFF2-40B4-BE49-F238E27FC236}">
                <a16:creationId xmlns:a16="http://schemas.microsoft.com/office/drawing/2014/main" id="{AC249776-64CD-2628-FFB2-1E67600ADA55}"/>
              </a:ext>
            </a:extLst>
          </p:cNvPr>
          <p:cNvSpPr>
            <a:spLocks noGrp="1"/>
          </p:cNvSpPr>
          <p:nvPr>
            <p:ph type="sldNum" sz="quarter" idx="12"/>
          </p:nvPr>
        </p:nvSpPr>
        <p:spPr/>
        <p:txBody>
          <a:bodyPr/>
          <a:lstStyle/>
          <a:p>
            <a:fld id="{442AD375-037F-43D0-B059-5172DA06796A}" type="slidenum">
              <a:rPr lang="de-CH" smtClean="0"/>
              <a:t>37</a:t>
            </a:fld>
            <a:endParaRPr lang="de-CH"/>
          </a:p>
        </p:txBody>
      </p:sp>
      <p:cxnSp>
        <p:nvCxnSpPr>
          <p:cNvPr id="10" name="Gerader Verbinder 9">
            <a:extLst>
              <a:ext uri="{FF2B5EF4-FFF2-40B4-BE49-F238E27FC236}">
                <a16:creationId xmlns:a16="http://schemas.microsoft.com/office/drawing/2014/main" id="{D551C331-ACD8-313A-0897-E9D88377D1BA}"/>
              </a:ext>
            </a:extLst>
          </p:cNvPr>
          <p:cNvCxnSpPr>
            <a:cxnSpLocks/>
          </p:cNvCxnSpPr>
          <p:nvPr/>
        </p:nvCxnSpPr>
        <p:spPr>
          <a:xfrm>
            <a:off x="838200" y="3645024"/>
            <a:ext cx="10370368"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1" name="Textfeld 10">
            <a:extLst>
              <a:ext uri="{FF2B5EF4-FFF2-40B4-BE49-F238E27FC236}">
                <a16:creationId xmlns:a16="http://schemas.microsoft.com/office/drawing/2014/main" id="{293F16AA-CB5F-340A-8AC7-518435AC4B79}"/>
              </a:ext>
            </a:extLst>
          </p:cNvPr>
          <p:cNvSpPr txBox="1"/>
          <p:nvPr/>
        </p:nvSpPr>
        <p:spPr>
          <a:xfrm>
            <a:off x="9434661" y="3132306"/>
            <a:ext cx="1773907" cy="430887"/>
          </a:xfrm>
          <a:prstGeom prst="rect">
            <a:avLst/>
          </a:prstGeom>
          <a:solidFill>
            <a:schemeClr val="bg1"/>
          </a:solidFill>
        </p:spPr>
        <p:txBody>
          <a:bodyPr wrap="square" lIns="0" tIns="0" rIns="0" bIns="0" rtlCol="0">
            <a:spAutoFit/>
          </a:bodyPr>
          <a:lstStyle/>
          <a:p>
            <a:pPr algn="r"/>
            <a:r>
              <a:rPr lang="de-CH" sz="1400">
                <a:solidFill>
                  <a:schemeClr val="accent5"/>
                </a:solidFill>
              </a:rPr>
              <a:t>Empfehlung ERBINAT:</a:t>
            </a:r>
            <a:br>
              <a:rPr lang="de-CH" sz="1400">
                <a:solidFill>
                  <a:schemeClr val="accent5"/>
                </a:solidFill>
              </a:rPr>
            </a:br>
            <a:r>
              <a:rPr lang="de-CH" sz="1400">
                <a:solidFill>
                  <a:schemeClr val="accent5"/>
                </a:solidFill>
              </a:rPr>
              <a:t>CHF 550.-</a:t>
            </a:r>
          </a:p>
        </p:txBody>
      </p:sp>
      <p:cxnSp>
        <p:nvCxnSpPr>
          <p:cNvPr id="3" name="Gerader Verbinder 2">
            <a:extLst>
              <a:ext uri="{FF2B5EF4-FFF2-40B4-BE49-F238E27FC236}">
                <a16:creationId xmlns:a16="http://schemas.microsoft.com/office/drawing/2014/main" id="{1229F677-4626-5BB6-3A5F-5540FBBC0845}"/>
              </a:ext>
            </a:extLst>
          </p:cNvPr>
          <p:cNvCxnSpPr>
            <a:cxnSpLocks/>
          </p:cNvCxnSpPr>
          <p:nvPr/>
        </p:nvCxnSpPr>
        <p:spPr>
          <a:xfrm>
            <a:off x="839416" y="4229750"/>
            <a:ext cx="10370368" cy="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feld 3">
            <a:extLst>
              <a:ext uri="{FF2B5EF4-FFF2-40B4-BE49-F238E27FC236}">
                <a16:creationId xmlns:a16="http://schemas.microsoft.com/office/drawing/2014/main" id="{1459459C-3D24-5C1A-FEE1-6A75F741FB5B}"/>
              </a:ext>
            </a:extLst>
          </p:cNvPr>
          <p:cNvSpPr txBox="1"/>
          <p:nvPr/>
        </p:nvSpPr>
        <p:spPr>
          <a:xfrm>
            <a:off x="9435877" y="3717032"/>
            <a:ext cx="1773907" cy="430887"/>
          </a:xfrm>
          <a:prstGeom prst="rect">
            <a:avLst/>
          </a:prstGeom>
          <a:solidFill>
            <a:schemeClr val="bg1"/>
          </a:solidFill>
        </p:spPr>
        <p:txBody>
          <a:bodyPr wrap="square" lIns="0" tIns="0" rIns="0" bIns="0" rtlCol="0">
            <a:spAutoFit/>
          </a:bodyPr>
          <a:lstStyle/>
          <a:p>
            <a:pPr algn="r"/>
            <a:r>
              <a:rPr lang="de-CH" sz="1400">
                <a:solidFill>
                  <a:srgbClr val="92D050"/>
                </a:solidFill>
              </a:rPr>
              <a:t>Mittelwert Pärke:</a:t>
            </a:r>
            <a:br>
              <a:rPr lang="de-CH" sz="1400">
                <a:solidFill>
                  <a:srgbClr val="92D050"/>
                </a:solidFill>
              </a:rPr>
            </a:br>
            <a:r>
              <a:rPr lang="de-CH" sz="1400">
                <a:solidFill>
                  <a:srgbClr val="92D050"/>
                </a:solidFill>
              </a:rPr>
              <a:t>CHF 383.-</a:t>
            </a:r>
          </a:p>
        </p:txBody>
      </p:sp>
    </p:spTree>
    <p:extLst>
      <p:ext uri="{BB962C8B-B14F-4D97-AF65-F5344CB8AC3E}">
        <p14:creationId xmlns:p14="http://schemas.microsoft.com/office/powerpoint/2010/main" val="27518462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a:extLst>
              <a:ext uri="{FF2B5EF4-FFF2-40B4-BE49-F238E27FC236}">
                <a16:creationId xmlns:a16="http://schemas.microsoft.com/office/drawing/2014/main" id="{B0F9CD77-6516-302D-EEED-32428D715DDF}"/>
              </a:ext>
            </a:extLst>
          </p:cNvPr>
          <p:cNvSpPr>
            <a:spLocks noGrp="1"/>
          </p:cNvSpPr>
          <p:nvPr>
            <p:ph type="title"/>
          </p:nvPr>
        </p:nvSpPr>
        <p:spPr/>
        <p:txBody>
          <a:bodyPr/>
          <a:lstStyle/>
          <a:p>
            <a:r>
              <a:rPr lang="de-CH"/>
              <a:t>Vergleich mit Preisen der Pärke</a:t>
            </a:r>
          </a:p>
        </p:txBody>
      </p:sp>
      <p:graphicFrame>
        <p:nvGraphicFramePr>
          <p:cNvPr id="7" name="Inhaltsplatzhalter 7">
            <a:extLst>
              <a:ext uri="{FF2B5EF4-FFF2-40B4-BE49-F238E27FC236}">
                <a16:creationId xmlns:a16="http://schemas.microsoft.com/office/drawing/2014/main" id="{29F54AB4-0EF6-CD57-ADFF-F91A8C2869E4}"/>
              </a:ext>
            </a:extLst>
          </p:cNvPr>
          <p:cNvGraphicFramePr>
            <a:graphicFrameLocks noGrp="1"/>
          </p:cNvGraphicFramePr>
          <p:nvPr>
            <p:ph sz="half" idx="1"/>
            <p:extLst>
              <p:ext uri="{D42A27DB-BD31-4B8C-83A1-F6EECF244321}">
                <p14:modId xmlns:p14="http://schemas.microsoft.com/office/powerpoint/2010/main" val="1951405983"/>
              </p:ext>
            </p:extLst>
          </p:nvPr>
        </p:nvGraphicFramePr>
        <p:xfrm>
          <a:off x="838200" y="1825625"/>
          <a:ext cx="4943475" cy="4267200"/>
        </p:xfrm>
        <a:graphic>
          <a:graphicData uri="http://schemas.openxmlformats.org/drawingml/2006/chart">
            <c:chart xmlns:c="http://schemas.openxmlformats.org/drawingml/2006/chart" xmlns:r="http://schemas.openxmlformats.org/officeDocument/2006/relationships" r:id="rId3"/>
          </a:graphicData>
        </a:graphic>
      </p:graphicFrame>
      <p:sp>
        <p:nvSpPr>
          <p:cNvPr id="5" name="Foliennummernplatzhalter 4">
            <a:extLst>
              <a:ext uri="{FF2B5EF4-FFF2-40B4-BE49-F238E27FC236}">
                <a16:creationId xmlns:a16="http://schemas.microsoft.com/office/drawing/2014/main" id="{803CD1CF-FC12-6393-47C2-9E921E0F27E7}"/>
              </a:ext>
            </a:extLst>
          </p:cNvPr>
          <p:cNvSpPr>
            <a:spLocks noGrp="1"/>
          </p:cNvSpPr>
          <p:nvPr>
            <p:ph type="sldNum" sz="quarter" idx="12"/>
          </p:nvPr>
        </p:nvSpPr>
        <p:spPr/>
        <p:txBody>
          <a:bodyPr/>
          <a:lstStyle/>
          <a:p>
            <a:fld id="{442AD375-037F-43D0-B059-5172DA06796A}" type="slidenum">
              <a:rPr lang="de-CH" smtClean="0"/>
              <a:t>38</a:t>
            </a:fld>
            <a:endParaRPr lang="de-CH"/>
          </a:p>
        </p:txBody>
      </p:sp>
      <p:cxnSp>
        <p:nvCxnSpPr>
          <p:cNvPr id="10" name="Gerader Verbinder 9">
            <a:extLst>
              <a:ext uri="{FF2B5EF4-FFF2-40B4-BE49-F238E27FC236}">
                <a16:creationId xmlns:a16="http://schemas.microsoft.com/office/drawing/2014/main" id="{F1549133-03BF-3913-7B93-C0147C5632E8}"/>
              </a:ext>
            </a:extLst>
          </p:cNvPr>
          <p:cNvCxnSpPr>
            <a:cxnSpLocks/>
          </p:cNvCxnSpPr>
          <p:nvPr/>
        </p:nvCxnSpPr>
        <p:spPr>
          <a:xfrm>
            <a:off x="838200" y="4581128"/>
            <a:ext cx="4825752"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1" name="Textfeld 10">
            <a:extLst>
              <a:ext uri="{FF2B5EF4-FFF2-40B4-BE49-F238E27FC236}">
                <a16:creationId xmlns:a16="http://schemas.microsoft.com/office/drawing/2014/main" id="{3A997626-713C-0CDB-5B3A-E68D96E01632}"/>
              </a:ext>
            </a:extLst>
          </p:cNvPr>
          <p:cNvSpPr txBox="1"/>
          <p:nvPr/>
        </p:nvSpPr>
        <p:spPr>
          <a:xfrm>
            <a:off x="4007769" y="4082772"/>
            <a:ext cx="1656183" cy="430887"/>
          </a:xfrm>
          <a:prstGeom prst="rect">
            <a:avLst/>
          </a:prstGeom>
          <a:solidFill>
            <a:schemeClr val="bg1"/>
          </a:solidFill>
        </p:spPr>
        <p:txBody>
          <a:bodyPr wrap="square" lIns="0" tIns="0" rIns="0" bIns="0" rtlCol="0">
            <a:spAutoFit/>
          </a:bodyPr>
          <a:lstStyle/>
          <a:p>
            <a:pPr algn="r"/>
            <a:r>
              <a:rPr lang="de-CH" sz="1400">
                <a:solidFill>
                  <a:schemeClr val="accent5"/>
                </a:solidFill>
              </a:rPr>
              <a:t>Empfehlung ERBINAT:</a:t>
            </a:r>
            <a:br>
              <a:rPr lang="de-CH" sz="1400">
                <a:solidFill>
                  <a:schemeClr val="accent5"/>
                </a:solidFill>
              </a:rPr>
            </a:br>
            <a:r>
              <a:rPr lang="de-CH" sz="1400">
                <a:solidFill>
                  <a:schemeClr val="accent5"/>
                </a:solidFill>
              </a:rPr>
              <a:t>CHF 800.-</a:t>
            </a:r>
          </a:p>
        </p:txBody>
      </p:sp>
      <p:graphicFrame>
        <p:nvGraphicFramePr>
          <p:cNvPr id="12" name="Inhaltsplatzhalter 11">
            <a:extLst>
              <a:ext uri="{FF2B5EF4-FFF2-40B4-BE49-F238E27FC236}">
                <a16:creationId xmlns:a16="http://schemas.microsoft.com/office/drawing/2014/main" id="{DB22F214-D006-3EDB-EC7B-0D73FA619753}"/>
              </a:ext>
            </a:extLst>
          </p:cNvPr>
          <p:cNvGraphicFramePr>
            <a:graphicFrameLocks noGrp="1"/>
          </p:cNvGraphicFramePr>
          <p:nvPr>
            <p:ph sz="half" idx="2"/>
            <p:extLst>
              <p:ext uri="{D42A27DB-BD31-4B8C-83A1-F6EECF244321}">
                <p14:modId xmlns:p14="http://schemas.microsoft.com/office/powerpoint/2010/main" val="705192998"/>
              </p:ext>
            </p:extLst>
          </p:nvPr>
        </p:nvGraphicFramePr>
        <p:xfrm>
          <a:off x="6410325" y="1825625"/>
          <a:ext cx="4943475" cy="4267200"/>
        </p:xfrm>
        <a:graphic>
          <a:graphicData uri="http://schemas.openxmlformats.org/drawingml/2006/chart">
            <c:chart xmlns:c="http://schemas.openxmlformats.org/drawingml/2006/chart" xmlns:r="http://schemas.openxmlformats.org/officeDocument/2006/relationships" r:id="rId4"/>
          </a:graphicData>
        </a:graphic>
      </p:graphicFrame>
      <p:cxnSp>
        <p:nvCxnSpPr>
          <p:cNvPr id="13" name="Gerader Verbinder 12">
            <a:extLst>
              <a:ext uri="{FF2B5EF4-FFF2-40B4-BE49-F238E27FC236}">
                <a16:creationId xmlns:a16="http://schemas.microsoft.com/office/drawing/2014/main" id="{6A537C44-DCDB-3A00-BCC1-749A7CC43BA6}"/>
              </a:ext>
            </a:extLst>
          </p:cNvPr>
          <p:cNvCxnSpPr>
            <a:cxnSpLocks/>
          </p:cNvCxnSpPr>
          <p:nvPr/>
        </p:nvCxnSpPr>
        <p:spPr>
          <a:xfrm>
            <a:off x="6479505" y="4941168"/>
            <a:ext cx="4729063"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4" name="Textfeld 13">
            <a:extLst>
              <a:ext uri="{FF2B5EF4-FFF2-40B4-BE49-F238E27FC236}">
                <a16:creationId xmlns:a16="http://schemas.microsoft.com/office/drawing/2014/main" id="{84633D83-3B78-6A6A-4A39-7C137B3006D8}"/>
              </a:ext>
            </a:extLst>
          </p:cNvPr>
          <p:cNvSpPr txBox="1"/>
          <p:nvPr/>
        </p:nvSpPr>
        <p:spPr>
          <a:xfrm>
            <a:off x="9649073" y="4442812"/>
            <a:ext cx="1559495" cy="430887"/>
          </a:xfrm>
          <a:prstGeom prst="rect">
            <a:avLst/>
          </a:prstGeom>
          <a:solidFill>
            <a:schemeClr val="bg1"/>
          </a:solidFill>
        </p:spPr>
        <p:txBody>
          <a:bodyPr wrap="square" lIns="0" tIns="0" rIns="0" bIns="0" rtlCol="0">
            <a:spAutoFit/>
          </a:bodyPr>
          <a:lstStyle/>
          <a:p>
            <a:pPr algn="r"/>
            <a:r>
              <a:rPr lang="de-CH" sz="1400">
                <a:solidFill>
                  <a:schemeClr val="accent5"/>
                </a:solidFill>
              </a:rPr>
              <a:t>Empfehlung ERBINAT (bei 20 TN): CHF 40.-</a:t>
            </a:r>
          </a:p>
        </p:txBody>
      </p:sp>
    </p:spTree>
    <p:extLst>
      <p:ext uri="{BB962C8B-B14F-4D97-AF65-F5344CB8AC3E}">
        <p14:creationId xmlns:p14="http://schemas.microsoft.com/office/powerpoint/2010/main" val="303915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570CE430-2CE9-C33B-DE0E-EE93565FA9F4}"/>
              </a:ext>
            </a:extLst>
          </p:cNvPr>
          <p:cNvSpPr>
            <a:spLocks noGrp="1"/>
          </p:cNvSpPr>
          <p:nvPr>
            <p:ph type="ctrTitle"/>
          </p:nvPr>
        </p:nvSpPr>
        <p:spPr/>
        <p:txBody>
          <a:bodyPr/>
          <a:lstStyle/>
          <a:p>
            <a:r>
              <a:rPr lang="de-CH"/>
              <a:t>Analysierte Fragen</a:t>
            </a:r>
          </a:p>
        </p:txBody>
      </p:sp>
      <p:sp>
        <p:nvSpPr>
          <p:cNvPr id="5" name="Foliennummernplatzhalter 4">
            <a:extLst>
              <a:ext uri="{FF2B5EF4-FFF2-40B4-BE49-F238E27FC236}">
                <a16:creationId xmlns:a16="http://schemas.microsoft.com/office/drawing/2014/main" id="{CCF5C591-4A65-4850-400E-0B2063DF3EC3}"/>
              </a:ext>
            </a:extLst>
          </p:cNvPr>
          <p:cNvSpPr>
            <a:spLocks noGrp="1"/>
          </p:cNvSpPr>
          <p:nvPr>
            <p:ph type="sldNum" sz="quarter" idx="4294967295"/>
          </p:nvPr>
        </p:nvSpPr>
        <p:spPr>
          <a:xfrm>
            <a:off x="11447463" y="6256338"/>
            <a:ext cx="744537" cy="144462"/>
          </a:xfrm>
        </p:spPr>
        <p:txBody>
          <a:bodyPr/>
          <a:lstStyle/>
          <a:p>
            <a:fld id="{442AD375-037F-43D0-B059-5172DA06796A}" type="slidenum">
              <a:rPr lang="de-CH" smtClean="0"/>
              <a:t>39</a:t>
            </a:fld>
            <a:endParaRPr lang="de-CH"/>
          </a:p>
        </p:txBody>
      </p:sp>
    </p:spTree>
    <p:extLst>
      <p:ext uri="{BB962C8B-B14F-4D97-AF65-F5344CB8AC3E}">
        <p14:creationId xmlns:p14="http://schemas.microsoft.com/office/powerpoint/2010/main" val="20221156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85EB1851-7CAC-EEAE-9905-71F0DD7C90D6}"/>
              </a:ext>
            </a:extLst>
          </p:cNvPr>
          <p:cNvSpPr>
            <a:spLocks noGrp="1"/>
          </p:cNvSpPr>
          <p:nvPr>
            <p:ph type="title"/>
          </p:nvPr>
        </p:nvSpPr>
        <p:spPr/>
        <p:txBody>
          <a:bodyPr/>
          <a:lstStyle/>
          <a:p>
            <a:r>
              <a:rPr lang="de-CH"/>
              <a:t>Analysierte Fragen</a:t>
            </a:r>
          </a:p>
        </p:txBody>
      </p:sp>
      <p:sp>
        <p:nvSpPr>
          <p:cNvPr id="6" name="Inhaltsplatzhalter 5">
            <a:extLst>
              <a:ext uri="{FF2B5EF4-FFF2-40B4-BE49-F238E27FC236}">
                <a16:creationId xmlns:a16="http://schemas.microsoft.com/office/drawing/2014/main" id="{235203B4-056E-6F2B-43EE-E87C75F3F39D}"/>
              </a:ext>
            </a:extLst>
          </p:cNvPr>
          <p:cNvSpPr>
            <a:spLocks noGrp="1"/>
          </p:cNvSpPr>
          <p:nvPr>
            <p:ph idx="1"/>
          </p:nvPr>
        </p:nvSpPr>
        <p:spPr/>
        <p:txBody>
          <a:bodyPr>
            <a:normAutofit lnSpcReduction="10000"/>
          </a:bodyPr>
          <a:lstStyle/>
          <a:p>
            <a:pPr marL="342900" indent="-342900">
              <a:lnSpc>
                <a:spcPct val="150000"/>
              </a:lnSpc>
              <a:buFont typeface="Symbol" panose="05050102010706020507" pitchFamily="18" charset="2"/>
              <a:buChar char="-"/>
            </a:pPr>
            <a:r>
              <a:rPr lang="de-CH" sz="2400"/>
              <a:t>Werden Schulangebote durch andere Angebote quersubventioniert?</a:t>
            </a:r>
          </a:p>
          <a:p>
            <a:pPr marL="342900" indent="-342900">
              <a:lnSpc>
                <a:spcPct val="150000"/>
              </a:lnSpc>
              <a:buFont typeface="Symbol" panose="05050102010706020507" pitchFamily="18" charset="2"/>
              <a:buChar char="-"/>
            </a:pPr>
            <a:r>
              <a:rPr lang="de-CH" sz="2400"/>
              <a:t>Sind die Preise von Pärken in Stadtnähe höher?</a:t>
            </a:r>
          </a:p>
          <a:p>
            <a:pPr marL="342900" indent="-342900">
              <a:lnSpc>
                <a:spcPct val="150000"/>
              </a:lnSpc>
              <a:buFont typeface="Symbol" panose="05050102010706020507" pitchFamily="18" charset="2"/>
              <a:buChar char="-"/>
            </a:pPr>
            <a:r>
              <a:rPr lang="de-CH" sz="2400"/>
              <a:t>Je teurer der Preis für Individualpersonen, umso tiefer ist die Mindestteilnehmerzahl?</a:t>
            </a:r>
          </a:p>
          <a:p>
            <a:pPr marL="342900" indent="-342900">
              <a:lnSpc>
                <a:spcPct val="150000"/>
              </a:lnSpc>
              <a:buFont typeface="Symbol" panose="05050102010706020507" pitchFamily="18" charset="2"/>
              <a:buChar char="-"/>
            </a:pPr>
            <a:r>
              <a:rPr lang="de-CH" sz="2400"/>
              <a:t>Können Guides mehr Spesen abrechnen, wenn die Entschädigung eher tief angesetzt ist?</a:t>
            </a:r>
            <a:br>
              <a:rPr lang="de-CH" sz="2400"/>
            </a:br>
            <a:endParaRPr lang="de-CH" sz="2400"/>
          </a:p>
          <a:p>
            <a:pPr>
              <a:lnSpc>
                <a:spcPct val="150000"/>
              </a:lnSpc>
            </a:pPr>
            <a:r>
              <a:rPr lang="de-CH" sz="2400" b="1"/>
              <a:t>Fazit: Es lassen sich kaum allgemeine Rückschlüsse ziehen.</a:t>
            </a:r>
            <a:endParaRPr lang="de-CH" sz="2400"/>
          </a:p>
        </p:txBody>
      </p:sp>
    </p:spTree>
    <p:extLst>
      <p:ext uri="{BB962C8B-B14F-4D97-AF65-F5344CB8AC3E}">
        <p14:creationId xmlns:p14="http://schemas.microsoft.com/office/powerpoint/2010/main" val="13328147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7D1867-E896-249E-0186-063721D3B0F9}"/>
              </a:ext>
            </a:extLst>
          </p:cNvPr>
          <p:cNvSpPr>
            <a:spLocks noGrp="1"/>
          </p:cNvSpPr>
          <p:nvPr>
            <p:ph type="title"/>
          </p:nvPr>
        </p:nvSpPr>
        <p:spPr/>
        <p:txBody>
          <a:bodyPr/>
          <a:lstStyle/>
          <a:p>
            <a:r>
              <a:rPr lang="de-CH"/>
              <a:t>Werden Angebote für Schulen durch andere Angebote quersubventioniert?</a:t>
            </a:r>
          </a:p>
        </p:txBody>
      </p:sp>
      <p:sp>
        <p:nvSpPr>
          <p:cNvPr id="3" name="Inhaltsplatzhalter 2">
            <a:extLst>
              <a:ext uri="{FF2B5EF4-FFF2-40B4-BE49-F238E27FC236}">
                <a16:creationId xmlns:a16="http://schemas.microsoft.com/office/drawing/2014/main" id="{E4B8619D-BFEB-AED7-C4F7-36A43FA42412}"/>
              </a:ext>
            </a:extLst>
          </p:cNvPr>
          <p:cNvSpPr>
            <a:spLocks noGrp="1"/>
          </p:cNvSpPr>
          <p:nvPr>
            <p:ph idx="1"/>
          </p:nvPr>
        </p:nvSpPr>
        <p:spPr>
          <a:xfrm>
            <a:off x="838200" y="2041236"/>
            <a:ext cx="10515600" cy="4052060"/>
          </a:xfrm>
        </p:spPr>
        <p:txBody>
          <a:bodyPr>
            <a:normAutofit/>
          </a:bodyPr>
          <a:lstStyle/>
          <a:p>
            <a:pPr marL="342900" indent="-342900">
              <a:spcAft>
                <a:spcPts val="1200"/>
              </a:spcAft>
              <a:buFont typeface="Symbol" panose="05050102010706020507" pitchFamily="18" charset="2"/>
              <a:buChar char="-"/>
            </a:pPr>
            <a:r>
              <a:rPr lang="de-CH" sz="2400"/>
              <a:t>Angebote für Gruppen sind im Durchschnitt CHF 100.- (2 Stunden) / CHF 190.- (halber Tag) teurer als Angebote für Schulen</a:t>
            </a:r>
          </a:p>
          <a:p>
            <a:pPr marL="342900" indent="-342900">
              <a:spcAft>
                <a:spcPts val="1200"/>
              </a:spcAft>
              <a:buFont typeface="Symbol" panose="05050102010706020507" pitchFamily="18" charset="2"/>
              <a:buChar char="-"/>
            </a:pPr>
            <a:r>
              <a:rPr lang="de-CH" sz="2400"/>
              <a:t>Bei Individualtouristen sind die Einnahmen stark von der Anzahl der Teilnehmenden abhängig. Zum Teil gibt es sehr niedrige Mindest-Teilnehmerzahlen. </a:t>
            </a:r>
            <a:r>
              <a:rPr lang="de-CH" sz="2400">
                <a:sym typeface="Wingdings" panose="05000000000000000000" pitchFamily="2" charset="2"/>
              </a:rPr>
              <a:t> Sind die Angebote dann noch kostendeckend?</a:t>
            </a:r>
            <a:endParaRPr lang="de-CH" sz="2400"/>
          </a:p>
          <a:p>
            <a:pPr>
              <a:spcAft>
                <a:spcPts val="1200"/>
              </a:spcAft>
            </a:pPr>
            <a:endParaRPr lang="de-CH" sz="2400"/>
          </a:p>
        </p:txBody>
      </p:sp>
    </p:spTree>
    <p:extLst>
      <p:ext uri="{BB962C8B-B14F-4D97-AF65-F5344CB8AC3E}">
        <p14:creationId xmlns:p14="http://schemas.microsoft.com/office/powerpoint/2010/main" val="33598251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0A19A3-DE87-4897-9AC3-04C8A5F597F4}"/>
              </a:ext>
            </a:extLst>
          </p:cNvPr>
          <p:cNvSpPr>
            <a:spLocks noGrp="1"/>
          </p:cNvSpPr>
          <p:nvPr>
            <p:ph type="ctrTitle"/>
          </p:nvPr>
        </p:nvSpPr>
        <p:spPr/>
        <p:txBody>
          <a:bodyPr/>
          <a:lstStyle/>
          <a:p>
            <a:r>
              <a:rPr lang="de-CH" err="1"/>
              <a:t>Wildnispark</a:t>
            </a:r>
            <a:r>
              <a:rPr lang="de-CH"/>
              <a:t> Zürich, Carmen Herzog</a:t>
            </a:r>
            <a:endParaRPr lang="de-DE"/>
          </a:p>
        </p:txBody>
      </p:sp>
    </p:spTree>
    <p:extLst>
      <p:ext uri="{BB962C8B-B14F-4D97-AF65-F5344CB8AC3E}">
        <p14:creationId xmlns:p14="http://schemas.microsoft.com/office/powerpoint/2010/main" val="29512655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3C7D24-A00C-3A8C-D3B6-C0B218669DDE}"/>
              </a:ext>
            </a:extLst>
          </p:cNvPr>
          <p:cNvSpPr>
            <a:spLocks noGrp="1"/>
          </p:cNvSpPr>
          <p:nvPr>
            <p:ph type="ctrTitle"/>
          </p:nvPr>
        </p:nvSpPr>
        <p:spPr/>
        <p:txBody>
          <a:bodyPr/>
          <a:lstStyle/>
          <a:p>
            <a:r>
              <a:rPr lang="de-CH"/>
              <a:t>Kurzes Update: Guide-Projekt</a:t>
            </a:r>
          </a:p>
        </p:txBody>
      </p:sp>
    </p:spTree>
    <p:extLst>
      <p:ext uri="{BB962C8B-B14F-4D97-AF65-F5344CB8AC3E}">
        <p14:creationId xmlns:p14="http://schemas.microsoft.com/office/powerpoint/2010/main" val="23500429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D1D39-38D5-A6F9-6B2F-352D1EF6370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1F11770-1CE7-CAE5-E432-E6F7B85DA834}"/>
              </a:ext>
            </a:extLst>
          </p:cNvPr>
          <p:cNvSpPr>
            <a:spLocks noGrp="1"/>
          </p:cNvSpPr>
          <p:nvPr>
            <p:ph type="title"/>
          </p:nvPr>
        </p:nvSpPr>
        <p:spPr>
          <a:xfrm>
            <a:off x="838200" y="1196752"/>
            <a:ext cx="10515600" cy="349920"/>
          </a:xfrm>
        </p:spPr>
        <p:txBody>
          <a:bodyPr anchor="t">
            <a:noAutofit/>
          </a:bodyPr>
          <a:lstStyle/>
          <a:p>
            <a:pPr>
              <a:lnSpc>
                <a:spcPct val="90000"/>
              </a:lnSpc>
            </a:pPr>
            <a:r>
              <a:rPr lang="de-DE" sz="2000"/>
              <a:t>Aus- und Weiterbildung für Guides (und </a:t>
            </a:r>
            <a:r>
              <a:rPr lang="de-DE" sz="2000" err="1"/>
              <a:t>Parkmitarbeiter:innen</a:t>
            </a:r>
            <a:r>
              <a:rPr lang="de-DE" sz="2000"/>
              <a:t>)</a:t>
            </a:r>
          </a:p>
        </p:txBody>
      </p:sp>
      <p:sp>
        <p:nvSpPr>
          <p:cNvPr id="5" name="Foliennummernplatzhalter 4">
            <a:extLst>
              <a:ext uri="{FF2B5EF4-FFF2-40B4-BE49-F238E27FC236}">
                <a16:creationId xmlns:a16="http://schemas.microsoft.com/office/drawing/2014/main" id="{0C01E5A7-E24B-C462-0F62-1F6209634A29}"/>
              </a:ext>
            </a:extLst>
          </p:cNvPr>
          <p:cNvSpPr>
            <a:spLocks noGrp="1"/>
          </p:cNvSpPr>
          <p:nvPr>
            <p:ph type="sldNum" sz="quarter" idx="12"/>
          </p:nvPr>
        </p:nvSpPr>
        <p:spPr/>
        <p:txBody>
          <a:bodyPr anchor="b">
            <a:normAutofit/>
          </a:bodyPr>
          <a:lstStyle/>
          <a:p>
            <a:pPr>
              <a:lnSpc>
                <a:spcPct val="90000"/>
              </a:lnSpc>
              <a:spcAft>
                <a:spcPts val="600"/>
              </a:spcAft>
            </a:pPr>
            <a:fld id="{442AD375-037F-43D0-B059-5172DA06796A}" type="slidenum">
              <a:rPr lang="de-CH" sz="1000"/>
              <a:pPr>
                <a:lnSpc>
                  <a:spcPct val="90000"/>
                </a:lnSpc>
                <a:spcAft>
                  <a:spcPts val="600"/>
                </a:spcAft>
              </a:pPr>
              <a:t>44</a:t>
            </a:fld>
            <a:endParaRPr lang="de-CH" sz="1000"/>
          </a:p>
        </p:txBody>
      </p:sp>
      <p:sp>
        <p:nvSpPr>
          <p:cNvPr id="18" name="Rechteck 17">
            <a:extLst>
              <a:ext uri="{FF2B5EF4-FFF2-40B4-BE49-F238E27FC236}">
                <a16:creationId xmlns:a16="http://schemas.microsoft.com/office/drawing/2014/main" id="{C5C70DE7-63C9-E5ED-9890-B4961B55162A}"/>
              </a:ext>
            </a:extLst>
          </p:cNvPr>
          <p:cNvSpPr/>
          <p:nvPr/>
        </p:nvSpPr>
        <p:spPr>
          <a:xfrm>
            <a:off x="3160762" y="2497423"/>
            <a:ext cx="1509854" cy="504056"/>
          </a:xfrm>
          <a:prstGeom prst="rect">
            <a:avLst/>
          </a:prstGeom>
          <a:solidFill>
            <a:schemeClr val="accent3">
              <a:lumMod val="20000"/>
              <a:lumOff val="80000"/>
            </a:schemeClr>
          </a:solidFill>
          <a:ln>
            <a:solidFill>
              <a:schemeClr val="accent3">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3">
                    <a:lumMod val="50000"/>
                  </a:schemeClr>
                </a:solidFill>
              </a:rPr>
              <a:t>Grundlagen des Lernens</a:t>
            </a:r>
          </a:p>
        </p:txBody>
      </p:sp>
      <p:sp>
        <p:nvSpPr>
          <p:cNvPr id="20" name="Textfeld 19">
            <a:extLst>
              <a:ext uri="{FF2B5EF4-FFF2-40B4-BE49-F238E27FC236}">
                <a16:creationId xmlns:a16="http://schemas.microsoft.com/office/drawing/2014/main" id="{BFC7EF8F-C60F-16A0-8FD5-F003D4167D42}"/>
              </a:ext>
            </a:extLst>
          </p:cNvPr>
          <p:cNvSpPr txBox="1"/>
          <p:nvPr/>
        </p:nvSpPr>
        <p:spPr>
          <a:xfrm>
            <a:off x="3160762" y="1917994"/>
            <a:ext cx="3220956" cy="430887"/>
          </a:xfrm>
          <a:prstGeom prst="rect">
            <a:avLst/>
          </a:prstGeom>
          <a:noFill/>
        </p:spPr>
        <p:txBody>
          <a:bodyPr wrap="square" lIns="0" tIns="0" rIns="0" bIns="0" rtlCol="0">
            <a:spAutoFit/>
          </a:bodyPr>
          <a:lstStyle/>
          <a:p>
            <a:r>
              <a:rPr lang="de-CH"/>
              <a:t>Grundmodule</a:t>
            </a:r>
            <a:br>
              <a:rPr lang="de-CH"/>
            </a:br>
            <a:r>
              <a:rPr lang="de-CH" sz="1000"/>
              <a:t>(genaue Aufteilung der Inhalte wird noch ausgearbeitet)</a:t>
            </a:r>
          </a:p>
        </p:txBody>
      </p:sp>
      <p:sp>
        <p:nvSpPr>
          <p:cNvPr id="23" name="Rechteck 22">
            <a:extLst>
              <a:ext uri="{FF2B5EF4-FFF2-40B4-BE49-F238E27FC236}">
                <a16:creationId xmlns:a16="http://schemas.microsoft.com/office/drawing/2014/main" id="{F53A47CC-1FC6-EB2F-50A0-925A23879402}"/>
              </a:ext>
            </a:extLst>
          </p:cNvPr>
          <p:cNvSpPr/>
          <p:nvPr/>
        </p:nvSpPr>
        <p:spPr>
          <a:xfrm>
            <a:off x="4871864" y="2497423"/>
            <a:ext cx="1509854" cy="504056"/>
          </a:xfrm>
          <a:prstGeom prst="rect">
            <a:avLst/>
          </a:prstGeom>
          <a:solidFill>
            <a:schemeClr val="accent3">
              <a:lumMod val="20000"/>
              <a:lumOff val="80000"/>
            </a:schemeClr>
          </a:solidFill>
          <a:ln>
            <a:solidFill>
              <a:schemeClr val="accent3">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3">
                    <a:lumMod val="50000"/>
                  </a:schemeClr>
                </a:solidFill>
              </a:rPr>
              <a:t>Exkursions-planung</a:t>
            </a:r>
          </a:p>
        </p:txBody>
      </p:sp>
      <p:sp>
        <p:nvSpPr>
          <p:cNvPr id="26" name="Rechteck 25">
            <a:extLst>
              <a:ext uri="{FF2B5EF4-FFF2-40B4-BE49-F238E27FC236}">
                <a16:creationId xmlns:a16="http://schemas.microsoft.com/office/drawing/2014/main" id="{5C9C1FAF-9CA2-C90C-0E86-C5B87AFB0720}"/>
              </a:ext>
            </a:extLst>
          </p:cNvPr>
          <p:cNvSpPr/>
          <p:nvPr/>
        </p:nvSpPr>
        <p:spPr>
          <a:xfrm>
            <a:off x="3160762" y="3145495"/>
            <a:ext cx="1509854" cy="504056"/>
          </a:xfrm>
          <a:prstGeom prst="rect">
            <a:avLst/>
          </a:prstGeom>
          <a:solidFill>
            <a:schemeClr val="accent3">
              <a:lumMod val="20000"/>
              <a:lumOff val="80000"/>
            </a:schemeClr>
          </a:solidFill>
          <a:ln>
            <a:solidFill>
              <a:schemeClr val="accent3">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3">
                    <a:lumMod val="50000"/>
                  </a:schemeClr>
                </a:solidFill>
              </a:rPr>
              <a:t>Aufbau von Exkursionen</a:t>
            </a:r>
          </a:p>
        </p:txBody>
      </p:sp>
      <p:sp>
        <p:nvSpPr>
          <p:cNvPr id="27" name="Rechteck 26">
            <a:extLst>
              <a:ext uri="{FF2B5EF4-FFF2-40B4-BE49-F238E27FC236}">
                <a16:creationId xmlns:a16="http://schemas.microsoft.com/office/drawing/2014/main" id="{0A4BBAF9-857F-A764-930D-83466BFE5164}"/>
              </a:ext>
            </a:extLst>
          </p:cNvPr>
          <p:cNvSpPr/>
          <p:nvPr/>
        </p:nvSpPr>
        <p:spPr>
          <a:xfrm>
            <a:off x="4871864" y="3145495"/>
            <a:ext cx="1509854" cy="504056"/>
          </a:xfrm>
          <a:prstGeom prst="rect">
            <a:avLst/>
          </a:prstGeom>
          <a:solidFill>
            <a:schemeClr val="accent3">
              <a:lumMod val="20000"/>
              <a:lumOff val="80000"/>
            </a:schemeClr>
          </a:solidFill>
          <a:ln>
            <a:solidFill>
              <a:schemeClr val="accent3">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100">
                <a:solidFill>
                  <a:schemeClr val="accent3">
                    <a:lumMod val="50000"/>
                  </a:schemeClr>
                </a:solidFill>
              </a:rPr>
              <a:t>Methoden Teil-</a:t>
            </a:r>
            <a:r>
              <a:rPr lang="de-CH" sz="1100" err="1">
                <a:solidFill>
                  <a:schemeClr val="accent3">
                    <a:lumMod val="50000"/>
                  </a:schemeClr>
                </a:solidFill>
              </a:rPr>
              <a:t>nehmendenaktivierung</a:t>
            </a:r>
            <a:endParaRPr lang="de-CH" sz="1100">
              <a:solidFill>
                <a:schemeClr val="accent3">
                  <a:lumMod val="50000"/>
                </a:schemeClr>
              </a:solidFill>
            </a:endParaRPr>
          </a:p>
        </p:txBody>
      </p:sp>
      <p:sp>
        <p:nvSpPr>
          <p:cNvPr id="28" name="Rechteck 27">
            <a:extLst>
              <a:ext uri="{FF2B5EF4-FFF2-40B4-BE49-F238E27FC236}">
                <a16:creationId xmlns:a16="http://schemas.microsoft.com/office/drawing/2014/main" id="{9B43ED34-63EF-0F69-7EE3-81BB5A0E3C9C}"/>
              </a:ext>
            </a:extLst>
          </p:cNvPr>
          <p:cNvSpPr/>
          <p:nvPr/>
        </p:nvSpPr>
        <p:spPr>
          <a:xfrm>
            <a:off x="6672064" y="2497423"/>
            <a:ext cx="1509854" cy="504056"/>
          </a:xfrm>
          <a:prstGeom prst="rect">
            <a:avLst/>
          </a:prstGeom>
          <a:solidFill>
            <a:schemeClr val="accent1">
              <a:lumMod val="20000"/>
              <a:lumOff val="80000"/>
            </a:schemeClr>
          </a:solidFill>
          <a:ln>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err="1">
                <a:solidFill>
                  <a:schemeClr val="accent1">
                    <a:lumMod val="50000"/>
                  </a:schemeClr>
                </a:solidFill>
              </a:rPr>
              <a:t>Pärkelandschaft</a:t>
            </a:r>
            <a:r>
              <a:rPr lang="de-CH" sz="1400">
                <a:solidFill>
                  <a:schemeClr val="accent1">
                    <a:lumMod val="50000"/>
                  </a:schemeClr>
                </a:solidFill>
              </a:rPr>
              <a:t> </a:t>
            </a:r>
            <a:r>
              <a:rPr lang="de-CH" sz="1000">
                <a:solidFill>
                  <a:schemeClr val="accent1">
                    <a:lumMod val="50000"/>
                  </a:schemeClr>
                </a:solidFill>
              </a:rPr>
              <a:t>(Werte, Tätigkeitsfelder)</a:t>
            </a:r>
          </a:p>
        </p:txBody>
      </p:sp>
      <p:sp>
        <p:nvSpPr>
          <p:cNvPr id="29" name="Textfeld 28">
            <a:extLst>
              <a:ext uri="{FF2B5EF4-FFF2-40B4-BE49-F238E27FC236}">
                <a16:creationId xmlns:a16="http://schemas.microsoft.com/office/drawing/2014/main" id="{8FEFCDE9-4E1F-4BA2-8D93-E3D6CE59E089}"/>
              </a:ext>
            </a:extLst>
          </p:cNvPr>
          <p:cNvSpPr txBox="1"/>
          <p:nvPr/>
        </p:nvSpPr>
        <p:spPr>
          <a:xfrm>
            <a:off x="6672064" y="1916832"/>
            <a:ext cx="3220956" cy="288032"/>
          </a:xfrm>
          <a:prstGeom prst="rect">
            <a:avLst/>
          </a:prstGeom>
          <a:noFill/>
        </p:spPr>
        <p:txBody>
          <a:bodyPr wrap="square" lIns="0" tIns="0" rIns="0" bIns="0" rtlCol="0">
            <a:spAutoFit/>
          </a:bodyPr>
          <a:lstStyle/>
          <a:p>
            <a:r>
              <a:rPr lang="de-CH"/>
              <a:t>Aufbaumodule</a:t>
            </a:r>
          </a:p>
        </p:txBody>
      </p:sp>
      <p:sp>
        <p:nvSpPr>
          <p:cNvPr id="30" name="Rechteck 29">
            <a:extLst>
              <a:ext uri="{FF2B5EF4-FFF2-40B4-BE49-F238E27FC236}">
                <a16:creationId xmlns:a16="http://schemas.microsoft.com/office/drawing/2014/main" id="{3E58E05E-B087-5765-AA9C-545036F6D73B}"/>
              </a:ext>
            </a:extLst>
          </p:cNvPr>
          <p:cNvSpPr/>
          <p:nvPr/>
        </p:nvSpPr>
        <p:spPr>
          <a:xfrm>
            <a:off x="8383166" y="2497423"/>
            <a:ext cx="1509854" cy="504056"/>
          </a:xfrm>
          <a:prstGeom prst="rect">
            <a:avLst/>
          </a:prstGeom>
          <a:solidFill>
            <a:schemeClr val="accent1">
              <a:lumMod val="20000"/>
              <a:lumOff val="80000"/>
            </a:schemeClr>
          </a:solidFill>
          <a:ln>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1">
                    <a:lumMod val="50000"/>
                  </a:schemeClr>
                </a:solidFill>
              </a:rPr>
              <a:t>Nachhaltige Entwicklung</a:t>
            </a:r>
          </a:p>
        </p:txBody>
      </p:sp>
      <p:sp>
        <p:nvSpPr>
          <p:cNvPr id="31" name="Rechteck 30">
            <a:extLst>
              <a:ext uri="{FF2B5EF4-FFF2-40B4-BE49-F238E27FC236}">
                <a16:creationId xmlns:a16="http://schemas.microsoft.com/office/drawing/2014/main" id="{3296621C-E8AC-A61A-29C8-A98D4F3C4997}"/>
              </a:ext>
            </a:extLst>
          </p:cNvPr>
          <p:cNvSpPr/>
          <p:nvPr/>
        </p:nvSpPr>
        <p:spPr>
          <a:xfrm>
            <a:off x="6672064" y="3145495"/>
            <a:ext cx="1509854" cy="504056"/>
          </a:xfrm>
          <a:prstGeom prst="rect">
            <a:avLst/>
          </a:prstGeom>
          <a:solidFill>
            <a:schemeClr val="accent1">
              <a:lumMod val="20000"/>
              <a:lumOff val="80000"/>
            </a:schemeClr>
          </a:solidFill>
          <a:ln>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1">
                    <a:lumMod val="50000"/>
                  </a:schemeClr>
                </a:solidFill>
              </a:rPr>
              <a:t>Finanzierung / Organisation</a:t>
            </a:r>
          </a:p>
        </p:txBody>
      </p:sp>
      <p:sp>
        <p:nvSpPr>
          <p:cNvPr id="34" name="Textfeld 33">
            <a:extLst>
              <a:ext uri="{FF2B5EF4-FFF2-40B4-BE49-F238E27FC236}">
                <a16:creationId xmlns:a16="http://schemas.microsoft.com/office/drawing/2014/main" id="{911B0BC6-3479-4BA4-E54A-0781C0CD3665}"/>
              </a:ext>
            </a:extLst>
          </p:cNvPr>
          <p:cNvSpPr txBox="1"/>
          <p:nvPr/>
        </p:nvSpPr>
        <p:spPr>
          <a:xfrm>
            <a:off x="2150659" y="2689487"/>
            <a:ext cx="850038" cy="784830"/>
          </a:xfrm>
          <a:prstGeom prst="rect">
            <a:avLst/>
          </a:prstGeom>
          <a:noFill/>
        </p:spPr>
        <p:txBody>
          <a:bodyPr wrap="square" lIns="0" tIns="0" rIns="0" bIns="0" rtlCol="0">
            <a:spAutoFit/>
          </a:bodyPr>
          <a:lstStyle/>
          <a:p>
            <a:r>
              <a:rPr lang="de-CH"/>
              <a:t>Online </a:t>
            </a:r>
            <a:r>
              <a:rPr lang="de-CH" sz="1100"/>
              <a:t>(Webinare &amp; Selbstlern-aufgaben)</a:t>
            </a:r>
          </a:p>
        </p:txBody>
      </p:sp>
      <p:sp>
        <p:nvSpPr>
          <p:cNvPr id="35" name="Rechteck 34">
            <a:extLst>
              <a:ext uri="{FF2B5EF4-FFF2-40B4-BE49-F238E27FC236}">
                <a16:creationId xmlns:a16="http://schemas.microsoft.com/office/drawing/2014/main" id="{3575E39A-D1B7-402D-4788-1A6F9338FBD2}"/>
              </a:ext>
            </a:extLst>
          </p:cNvPr>
          <p:cNvSpPr/>
          <p:nvPr/>
        </p:nvSpPr>
        <p:spPr>
          <a:xfrm>
            <a:off x="3158771" y="4045595"/>
            <a:ext cx="1509854" cy="504056"/>
          </a:xfrm>
          <a:prstGeom prst="rect">
            <a:avLst/>
          </a:prstGeom>
          <a:solidFill>
            <a:schemeClr val="accent3">
              <a:lumMod val="60000"/>
              <a:lumOff val="40000"/>
            </a:schemeClr>
          </a:solidFill>
          <a:ln>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3">
                    <a:lumMod val="50000"/>
                  </a:schemeClr>
                </a:solidFill>
              </a:rPr>
              <a:t>Exkursions-durchführung</a:t>
            </a:r>
          </a:p>
        </p:txBody>
      </p:sp>
      <p:sp>
        <p:nvSpPr>
          <p:cNvPr id="36" name="Rechteck 35">
            <a:extLst>
              <a:ext uri="{FF2B5EF4-FFF2-40B4-BE49-F238E27FC236}">
                <a16:creationId xmlns:a16="http://schemas.microsoft.com/office/drawing/2014/main" id="{DF9639C0-AE78-CAE8-5010-E3506EC933C8}"/>
              </a:ext>
            </a:extLst>
          </p:cNvPr>
          <p:cNvSpPr/>
          <p:nvPr/>
        </p:nvSpPr>
        <p:spPr>
          <a:xfrm>
            <a:off x="4869873" y="4045595"/>
            <a:ext cx="1509854" cy="504056"/>
          </a:xfrm>
          <a:prstGeom prst="rect">
            <a:avLst/>
          </a:prstGeom>
          <a:solidFill>
            <a:schemeClr val="accent3">
              <a:lumMod val="60000"/>
              <a:lumOff val="40000"/>
            </a:schemeClr>
          </a:solidFill>
          <a:ln>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3">
                    <a:lumMod val="50000"/>
                  </a:schemeClr>
                </a:solidFill>
              </a:rPr>
              <a:t>Präsentations-techniken</a:t>
            </a:r>
          </a:p>
        </p:txBody>
      </p:sp>
      <p:sp>
        <p:nvSpPr>
          <p:cNvPr id="37" name="Rechteck 36">
            <a:extLst>
              <a:ext uri="{FF2B5EF4-FFF2-40B4-BE49-F238E27FC236}">
                <a16:creationId xmlns:a16="http://schemas.microsoft.com/office/drawing/2014/main" id="{8DC7EBA8-FADF-F4CB-86CC-DBC0AADD0B5C}"/>
              </a:ext>
            </a:extLst>
          </p:cNvPr>
          <p:cNvSpPr/>
          <p:nvPr/>
        </p:nvSpPr>
        <p:spPr>
          <a:xfrm>
            <a:off x="3158771" y="4693667"/>
            <a:ext cx="1509854" cy="504056"/>
          </a:xfrm>
          <a:prstGeom prst="rect">
            <a:avLst/>
          </a:prstGeom>
          <a:solidFill>
            <a:schemeClr val="accent3">
              <a:lumMod val="60000"/>
              <a:lumOff val="40000"/>
            </a:schemeClr>
          </a:solidFill>
          <a:ln>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3">
                    <a:lumMod val="50000"/>
                  </a:schemeClr>
                </a:solidFill>
              </a:rPr>
              <a:t>Naturerfahrungen</a:t>
            </a:r>
          </a:p>
        </p:txBody>
      </p:sp>
      <p:sp>
        <p:nvSpPr>
          <p:cNvPr id="38" name="Rechteck 37">
            <a:extLst>
              <a:ext uri="{FF2B5EF4-FFF2-40B4-BE49-F238E27FC236}">
                <a16:creationId xmlns:a16="http://schemas.microsoft.com/office/drawing/2014/main" id="{3518BB06-0605-C168-3554-C5E86876B7ED}"/>
              </a:ext>
            </a:extLst>
          </p:cNvPr>
          <p:cNvSpPr/>
          <p:nvPr/>
        </p:nvSpPr>
        <p:spPr>
          <a:xfrm>
            <a:off x="4869873" y="4693667"/>
            <a:ext cx="1509854" cy="504056"/>
          </a:xfrm>
          <a:prstGeom prst="rect">
            <a:avLst/>
          </a:prstGeom>
          <a:solidFill>
            <a:schemeClr val="accent3">
              <a:lumMod val="60000"/>
              <a:lumOff val="40000"/>
            </a:schemeClr>
          </a:solidFill>
          <a:ln>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3">
                    <a:lumMod val="50000"/>
                  </a:schemeClr>
                </a:solidFill>
              </a:rPr>
              <a:t>Störungen in der Gruppe</a:t>
            </a:r>
          </a:p>
        </p:txBody>
      </p:sp>
      <p:sp>
        <p:nvSpPr>
          <p:cNvPr id="39" name="Rechteck 38">
            <a:extLst>
              <a:ext uri="{FF2B5EF4-FFF2-40B4-BE49-F238E27FC236}">
                <a16:creationId xmlns:a16="http://schemas.microsoft.com/office/drawing/2014/main" id="{276E6E30-BA7E-5251-0392-A45912138AEE}"/>
              </a:ext>
            </a:extLst>
          </p:cNvPr>
          <p:cNvSpPr/>
          <p:nvPr/>
        </p:nvSpPr>
        <p:spPr>
          <a:xfrm>
            <a:off x="6670073" y="4045596"/>
            <a:ext cx="1509854" cy="504055"/>
          </a:xfrm>
          <a:prstGeom prst="rect">
            <a:avLst/>
          </a:prstGeom>
          <a:solidFill>
            <a:schemeClr val="accent1">
              <a:lumMod val="40000"/>
              <a:lumOff val="60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400">
                <a:solidFill>
                  <a:schemeClr val="accent1">
                    <a:lumMod val="50000"/>
                  </a:schemeClr>
                </a:solidFill>
              </a:rPr>
              <a:t>Nachhaltige Angebote</a:t>
            </a:r>
          </a:p>
        </p:txBody>
      </p:sp>
      <p:sp>
        <p:nvSpPr>
          <p:cNvPr id="40" name="Rechteck 39">
            <a:extLst>
              <a:ext uri="{FF2B5EF4-FFF2-40B4-BE49-F238E27FC236}">
                <a16:creationId xmlns:a16="http://schemas.microsoft.com/office/drawing/2014/main" id="{8D61AEFD-7854-1B8F-9962-AA0A2ACE1C8F}"/>
              </a:ext>
            </a:extLst>
          </p:cNvPr>
          <p:cNvSpPr/>
          <p:nvPr/>
        </p:nvSpPr>
        <p:spPr>
          <a:xfrm>
            <a:off x="8381175" y="4045595"/>
            <a:ext cx="1509854" cy="504056"/>
          </a:xfrm>
          <a:prstGeom prst="rect">
            <a:avLst/>
          </a:prstGeom>
          <a:solidFill>
            <a:schemeClr val="accent1">
              <a:lumMod val="40000"/>
              <a:lumOff val="60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e-CH" sz="1100">
                <a:solidFill>
                  <a:schemeClr val="accent1">
                    <a:lumMod val="50000"/>
                  </a:schemeClr>
                </a:solidFill>
              </a:rPr>
              <a:t>Bildung für Nachhaltige Entwicklung</a:t>
            </a:r>
          </a:p>
        </p:txBody>
      </p:sp>
      <p:sp>
        <p:nvSpPr>
          <p:cNvPr id="43" name="Textfeld 42">
            <a:extLst>
              <a:ext uri="{FF2B5EF4-FFF2-40B4-BE49-F238E27FC236}">
                <a16:creationId xmlns:a16="http://schemas.microsoft.com/office/drawing/2014/main" id="{541F4B72-1B39-FC23-5591-27EEAFB1BD62}"/>
              </a:ext>
            </a:extLst>
          </p:cNvPr>
          <p:cNvSpPr txBox="1"/>
          <p:nvPr/>
        </p:nvSpPr>
        <p:spPr>
          <a:xfrm>
            <a:off x="2150659" y="4473116"/>
            <a:ext cx="850038" cy="288032"/>
          </a:xfrm>
          <a:prstGeom prst="rect">
            <a:avLst/>
          </a:prstGeom>
          <a:noFill/>
        </p:spPr>
        <p:txBody>
          <a:bodyPr wrap="square" lIns="0" tIns="0" rIns="0" bIns="0" rtlCol="0">
            <a:spAutoFit/>
          </a:bodyPr>
          <a:lstStyle/>
          <a:p>
            <a:r>
              <a:rPr lang="de-CH"/>
              <a:t>vor Ort</a:t>
            </a:r>
          </a:p>
        </p:txBody>
      </p:sp>
      <p:sp>
        <p:nvSpPr>
          <p:cNvPr id="44" name="Pfeil: nach unten 43">
            <a:extLst>
              <a:ext uri="{FF2B5EF4-FFF2-40B4-BE49-F238E27FC236}">
                <a16:creationId xmlns:a16="http://schemas.microsoft.com/office/drawing/2014/main" id="{B31E3060-2809-DCFA-1D67-D55AD16A07D0}"/>
              </a:ext>
            </a:extLst>
          </p:cNvPr>
          <p:cNvSpPr/>
          <p:nvPr/>
        </p:nvSpPr>
        <p:spPr>
          <a:xfrm>
            <a:off x="4583832" y="5445224"/>
            <a:ext cx="360040" cy="360040"/>
          </a:xfrm>
          <a:prstGeom prst="downArrow">
            <a:avLst/>
          </a:prstGeom>
          <a:solidFill>
            <a:schemeClr val="accent3">
              <a:lumMod val="75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45" name="Textfeld 44">
            <a:extLst>
              <a:ext uri="{FF2B5EF4-FFF2-40B4-BE49-F238E27FC236}">
                <a16:creationId xmlns:a16="http://schemas.microsoft.com/office/drawing/2014/main" id="{BCE4E98A-5071-6916-698C-5814CA17C971}"/>
              </a:ext>
            </a:extLst>
          </p:cNvPr>
          <p:cNvSpPr txBox="1"/>
          <p:nvPr/>
        </p:nvSpPr>
        <p:spPr>
          <a:xfrm>
            <a:off x="3153374" y="5877273"/>
            <a:ext cx="3220956" cy="492443"/>
          </a:xfrm>
          <a:prstGeom prst="rect">
            <a:avLst/>
          </a:prstGeom>
          <a:noFill/>
        </p:spPr>
        <p:txBody>
          <a:bodyPr wrap="square" lIns="0" tIns="0" rIns="0" bIns="0" rtlCol="0">
            <a:spAutoFit/>
          </a:bodyPr>
          <a:lstStyle/>
          <a:p>
            <a:pPr algn="ctr"/>
            <a:r>
              <a:rPr lang="de-CH" sz="1600"/>
              <a:t>Erarbeitung durch die</a:t>
            </a:r>
          </a:p>
          <a:p>
            <a:pPr algn="ctr"/>
            <a:r>
              <a:rPr lang="de-CH" sz="1600" b="1"/>
              <a:t>ZHAW</a:t>
            </a:r>
          </a:p>
        </p:txBody>
      </p:sp>
      <p:sp>
        <p:nvSpPr>
          <p:cNvPr id="46" name="Pfeil: nach unten 45">
            <a:extLst>
              <a:ext uri="{FF2B5EF4-FFF2-40B4-BE49-F238E27FC236}">
                <a16:creationId xmlns:a16="http://schemas.microsoft.com/office/drawing/2014/main" id="{0B9F264C-ABB2-8044-E675-87B7DCE7010D}"/>
              </a:ext>
            </a:extLst>
          </p:cNvPr>
          <p:cNvSpPr/>
          <p:nvPr/>
        </p:nvSpPr>
        <p:spPr>
          <a:xfrm>
            <a:off x="8102522" y="5414456"/>
            <a:ext cx="360040" cy="36004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47" name="Textfeld 46">
            <a:extLst>
              <a:ext uri="{FF2B5EF4-FFF2-40B4-BE49-F238E27FC236}">
                <a16:creationId xmlns:a16="http://schemas.microsoft.com/office/drawing/2014/main" id="{2DE267DE-9EF1-7C60-3A02-0840E9C13F78}"/>
              </a:ext>
            </a:extLst>
          </p:cNvPr>
          <p:cNvSpPr txBox="1"/>
          <p:nvPr/>
        </p:nvSpPr>
        <p:spPr>
          <a:xfrm>
            <a:off x="6672064" y="5846505"/>
            <a:ext cx="3220956" cy="492443"/>
          </a:xfrm>
          <a:prstGeom prst="rect">
            <a:avLst/>
          </a:prstGeom>
          <a:noFill/>
        </p:spPr>
        <p:txBody>
          <a:bodyPr wrap="square" lIns="0" tIns="0" rIns="0" bIns="0" rtlCol="0">
            <a:spAutoFit/>
          </a:bodyPr>
          <a:lstStyle/>
          <a:p>
            <a:pPr algn="ctr"/>
            <a:r>
              <a:rPr lang="de-CH" sz="1600"/>
              <a:t>Erarbeitung durch</a:t>
            </a:r>
          </a:p>
          <a:p>
            <a:pPr algn="ctr"/>
            <a:r>
              <a:rPr lang="de-CH" sz="1600" b="1"/>
              <a:t>Pärke (AG) und NWP</a:t>
            </a:r>
          </a:p>
        </p:txBody>
      </p:sp>
    </p:spTree>
    <p:extLst>
      <p:ext uri="{BB962C8B-B14F-4D97-AF65-F5344CB8AC3E}">
        <p14:creationId xmlns:p14="http://schemas.microsoft.com/office/powerpoint/2010/main" val="17697559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liennummernplatzhalter 3">
            <a:extLst>
              <a:ext uri="{FF2B5EF4-FFF2-40B4-BE49-F238E27FC236}">
                <a16:creationId xmlns:a16="http://schemas.microsoft.com/office/drawing/2014/main" id="{A2F59953-71CE-0BEB-7B9A-653BC02F13F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2AD375-037F-43D0-B059-5172DA06796A}" type="slidenum">
              <a:rPr kumimoji="0" lang="de-CH" sz="1100" b="0" i="0" u="none" strike="noStrike" kern="1200" cap="none" spc="0" normalizeH="0" baseline="0" noProof="0" smtClean="0">
                <a:ln>
                  <a:noFill/>
                </a:ln>
                <a:solidFill>
                  <a:prstClr val="black">
                    <a:lumMod val="65000"/>
                    <a:lumOff val="3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de-CH" sz="1100" b="0" i="0" u="none" strike="noStrike" kern="1200" cap="none" spc="0" normalizeH="0" baseline="0" noProof="0">
              <a:ln>
                <a:noFill/>
              </a:ln>
              <a:solidFill>
                <a:prstClr val="black">
                  <a:lumMod val="65000"/>
                  <a:lumOff val="35000"/>
                </a:prstClr>
              </a:solidFill>
              <a:effectLst/>
              <a:uLnTx/>
              <a:uFillTx/>
              <a:latin typeface="Calibri" panose="020F0502020204030204"/>
              <a:ea typeface="+mn-ea"/>
              <a:cs typeface="+mn-cs"/>
            </a:endParaRPr>
          </a:p>
        </p:txBody>
      </p:sp>
      <p:sp>
        <p:nvSpPr>
          <p:cNvPr id="5" name="Inhaltsplatzhalter 3">
            <a:extLst>
              <a:ext uri="{FF2B5EF4-FFF2-40B4-BE49-F238E27FC236}">
                <a16:creationId xmlns:a16="http://schemas.microsoft.com/office/drawing/2014/main" id="{06410FE0-8B7D-91B1-01CB-D519FAF9D1EB}"/>
              </a:ext>
            </a:extLst>
          </p:cNvPr>
          <p:cNvSpPr>
            <a:spLocks noGrp="1"/>
          </p:cNvSpPr>
          <p:nvPr>
            <p:ph idx="1"/>
          </p:nvPr>
        </p:nvSpPr>
        <p:spPr>
          <a:xfrm>
            <a:off x="838200" y="2041525"/>
            <a:ext cx="10515600" cy="4051300"/>
          </a:xfrm>
        </p:spPr>
        <p:txBody>
          <a:bodyPr/>
          <a:lstStyle/>
          <a:p>
            <a:pPr lvl="0">
              <a:defRPr/>
            </a:pPr>
            <a:r>
              <a:rPr lang="de-CH" b="1">
                <a:solidFill>
                  <a:schemeClr val="bg2">
                    <a:lumMod val="75000"/>
                  </a:schemeClr>
                </a:solidFill>
              </a:rPr>
              <a:t>Aktuell:</a:t>
            </a:r>
            <a:endParaRPr lang="de-CH">
              <a:solidFill>
                <a:schemeClr val="bg2">
                  <a:lumMod val="75000"/>
                </a:schemeClr>
              </a:solidFill>
            </a:endParaRPr>
          </a:p>
          <a:p>
            <a:pPr lvl="0">
              <a:defRPr/>
            </a:pPr>
            <a:r>
              <a:rPr lang="fr-FR" err="1">
                <a:solidFill>
                  <a:schemeClr val="bg2">
                    <a:lumMod val="75000"/>
                  </a:schemeClr>
                </a:solidFill>
              </a:rPr>
              <a:t>Kooperation</a:t>
            </a:r>
            <a:r>
              <a:rPr lang="fr-FR">
                <a:solidFill>
                  <a:schemeClr val="bg2">
                    <a:lumMod val="75000"/>
                  </a:schemeClr>
                </a:solidFill>
              </a:rPr>
              <a:t> mit Graubünden Cultura </a:t>
            </a:r>
            <a:r>
              <a:rPr lang="fr-FR" err="1">
                <a:solidFill>
                  <a:schemeClr val="bg2">
                    <a:lumMod val="75000"/>
                  </a:schemeClr>
                </a:solidFill>
              </a:rPr>
              <a:t>beschlossen</a:t>
            </a:r>
            <a:endParaRPr lang="fr-FR">
              <a:solidFill>
                <a:schemeClr val="bg2">
                  <a:lumMod val="75000"/>
                </a:schemeClr>
              </a:solidFill>
            </a:endParaRPr>
          </a:p>
          <a:p>
            <a:pPr lvl="0">
              <a:defRPr/>
            </a:pPr>
            <a:r>
              <a:rPr lang="fr-FR" err="1">
                <a:solidFill>
                  <a:schemeClr val="bg2">
                    <a:lumMod val="75000"/>
                  </a:schemeClr>
                </a:solidFill>
              </a:rPr>
              <a:t>Erarbeitung</a:t>
            </a:r>
            <a:r>
              <a:rPr lang="fr-FR">
                <a:solidFill>
                  <a:schemeClr val="bg2">
                    <a:lumMod val="75000"/>
                  </a:schemeClr>
                </a:solidFill>
              </a:rPr>
              <a:t> des </a:t>
            </a:r>
            <a:r>
              <a:rPr lang="fr-FR" err="1">
                <a:solidFill>
                  <a:schemeClr val="bg2">
                    <a:lumMod val="75000"/>
                  </a:schemeClr>
                </a:solidFill>
              </a:rPr>
              <a:t>Kompetenzmodells</a:t>
            </a:r>
            <a:r>
              <a:rPr lang="fr-FR">
                <a:solidFill>
                  <a:schemeClr val="bg2">
                    <a:lumMod val="75000"/>
                  </a:schemeClr>
                </a:solidFill>
              </a:rPr>
              <a:t> und </a:t>
            </a:r>
            <a:r>
              <a:rPr lang="fr-FR" err="1">
                <a:solidFill>
                  <a:schemeClr val="bg2">
                    <a:lumMod val="75000"/>
                  </a:schemeClr>
                </a:solidFill>
              </a:rPr>
              <a:t>eines</a:t>
            </a:r>
            <a:r>
              <a:rPr lang="fr-FR">
                <a:solidFill>
                  <a:schemeClr val="bg2">
                    <a:lumMod val="75000"/>
                  </a:schemeClr>
                </a:solidFill>
              </a:rPr>
              <a:t> </a:t>
            </a:r>
            <a:r>
              <a:rPr lang="fr-FR" err="1">
                <a:solidFill>
                  <a:schemeClr val="bg2">
                    <a:lumMod val="75000"/>
                  </a:schemeClr>
                </a:solidFill>
              </a:rPr>
              <a:t>detaillierteren</a:t>
            </a:r>
            <a:r>
              <a:rPr lang="fr-FR">
                <a:solidFill>
                  <a:schemeClr val="bg2">
                    <a:lumMod val="75000"/>
                  </a:schemeClr>
                </a:solidFill>
              </a:rPr>
              <a:t> </a:t>
            </a:r>
            <a:r>
              <a:rPr lang="fr-FR" err="1">
                <a:solidFill>
                  <a:schemeClr val="bg2">
                    <a:lumMod val="75000"/>
                  </a:schemeClr>
                </a:solidFill>
              </a:rPr>
              <a:t>Konzepts</a:t>
            </a:r>
            <a:endParaRPr lang="fr-FR">
              <a:solidFill>
                <a:schemeClr val="bg2">
                  <a:lumMod val="75000"/>
                </a:schemeClr>
              </a:solidFill>
            </a:endParaRPr>
          </a:p>
          <a:p>
            <a:pPr marR="0" lvl="0" algn="l" defTabSz="914400" rtl="0" eaLnBrk="1" fontAlgn="auto" latinLnBrk="0" hangingPunct="1">
              <a:lnSpc>
                <a:spcPct val="100000"/>
              </a:lnSpc>
              <a:spcBef>
                <a:spcPts val="0"/>
              </a:spcBef>
              <a:spcAft>
                <a:spcPts val="0"/>
              </a:spcAft>
              <a:buClrTx/>
              <a:buSzTx/>
              <a:tabLst/>
              <a:defRPr/>
            </a:pPr>
            <a:endParaRPr kumimoji="0" lang="de-CH" b="0" i="0" u="none" strike="noStrike" kern="1200" cap="none" spc="0" normalizeH="0" baseline="0" noProof="0">
              <a:ln>
                <a:noFill/>
              </a:ln>
              <a:solidFill>
                <a:schemeClr val="bg2">
                  <a:lumMod val="75000"/>
                </a:schemeClr>
              </a:solidFill>
              <a:effectLst/>
              <a:uLnTx/>
              <a:uFillTx/>
              <a:latin typeface="Calibri" panose="020F0502020204030204"/>
              <a:ea typeface="+mn-ea"/>
              <a:cs typeface="+mn-cs"/>
            </a:endParaRPr>
          </a:p>
          <a:p>
            <a:pPr lvl="0">
              <a:defRPr/>
            </a:pPr>
            <a:r>
              <a:rPr lang="de-CH" b="1"/>
              <a:t>2.-4. Quartal:</a:t>
            </a:r>
            <a:br>
              <a:rPr kumimoji="0" lang="de-CH" b="1" i="0" u="none" strike="noStrike" kern="1200" cap="none" spc="0" normalizeH="0" baseline="0" noProof="0">
                <a:ln>
                  <a:noFill/>
                </a:ln>
                <a:effectLst/>
                <a:uLnTx/>
                <a:uFillTx/>
                <a:latin typeface="Calibri" panose="020F0502020204030204"/>
                <a:ea typeface="+mn-ea"/>
                <a:cs typeface="+mn-cs"/>
              </a:rPr>
            </a:br>
            <a:r>
              <a:rPr lang="de-CH">
                <a:latin typeface="Calibri" panose="020F0502020204030204"/>
              </a:rPr>
              <a:t>Erarbeitung der Inhalte/Dokumente, Entwicklung der Teilmodule</a:t>
            </a:r>
            <a:endParaRPr kumimoji="0" lang="de-CH" i="0" u="none" strike="noStrike" kern="1200" cap="none" spc="0" normalizeH="0" baseline="0" noProof="0">
              <a:ln>
                <a:noFill/>
              </a:ln>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de-CH" b="0" i="0" u="none" strike="noStrike" kern="1200" cap="none" spc="0" normalizeH="0" baseline="0" noProof="0">
              <a:ln>
                <a:noFill/>
              </a:ln>
              <a:effectLst/>
              <a:uLnTx/>
              <a:uFillTx/>
              <a:latin typeface="Calibri" panose="020F0502020204030204"/>
              <a:ea typeface="+mn-ea"/>
              <a:cs typeface="+mn-cs"/>
            </a:endParaRPr>
          </a:p>
          <a:p>
            <a:pPr lvl="0">
              <a:defRPr/>
            </a:pPr>
            <a:r>
              <a:rPr lang="de-CH" b="1">
                <a:solidFill>
                  <a:schemeClr val="bg2">
                    <a:lumMod val="75000"/>
                  </a:schemeClr>
                </a:solidFill>
              </a:rPr>
              <a:t>1. Quartal 2027:</a:t>
            </a:r>
            <a:br>
              <a:rPr kumimoji="0" lang="de-CH" b="1" i="0" u="none" strike="noStrike" kern="1200" cap="none" spc="0" normalizeH="0" baseline="0" noProof="0">
                <a:ln>
                  <a:noFill/>
                </a:ln>
                <a:solidFill>
                  <a:schemeClr val="bg2">
                    <a:lumMod val="75000"/>
                  </a:schemeClr>
                </a:solidFill>
                <a:effectLst/>
                <a:uLnTx/>
                <a:uFillTx/>
                <a:latin typeface="Calibri" panose="020F0502020204030204"/>
                <a:ea typeface="+mn-ea"/>
                <a:cs typeface="+mn-cs"/>
              </a:rPr>
            </a:br>
            <a:r>
              <a:rPr kumimoji="0" lang="de-CH" i="0" u="none" strike="noStrike" kern="1200" cap="none" spc="0" normalizeH="0" baseline="0" noProof="0">
                <a:ln>
                  <a:noFill/>
                </a:ln>
                <a:solidFill>
                  <a:schemeClr val="bg2">
                    <a:lumMod val="75000"/>
                  </a:schemeClr>
                </a:solidFill>
                <a:effectLst/>
                <a:uLnTx/>
                <a:uFillTx/>
                <a:latin typeface="Calibri" panose="020F0502020204030204"/>
                <a:ea typeface="+mn-ea"/>
                <a:cs typeface="+mn-cs"/>
              </a:rPr>
              <a:t>Pilotdurchführungen</a:t>
            </a:r>
            <a:endParaRPr lang="de-CH">
              <a:solidFill>
                <a:schemeClr val="bg2">
                  <a:lumMod val="75000"/>
                </a:schemeClr>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de-CH" b="0" i="0" u="none" strike="noStrike" kern="1200" cap="none" spc="0" normalizeH="0" baseline="0" noProof="0">
              <a:ln>
                <a:noFill/>
              </a:ln>
              <a:effectLst/>
              <a:uLnTx/>
              <a:uFillTx/>
              <a:latin typeface="Calibri" panose="020F0502020204030204"/>
              <a:ea typeface="+mn-ea"/>
              <a:cs typeface="+mn-cs"/>
            </a:endParaRPr>
          </a:p>
          <a:p>
            <a:pPr lvl="0">
              <a:defRPr/>
            </a:pPr>
            <a:r>
              <a:rPr lang="de-CH" b="1"/>
              <a:t>2. Quartal 2027:</a:t>
            </a:r>
            <a:endParaRPr lang="de-CH" b="1">
              <a:latin typeface="Calibri" panose="020F0502020204030204"/>
            </a:endParaRPr>
          </a:p>
          <a:p>
            <a:pPr lvl="0">
              <a:defRPr/>
            </a:pPr>
            <a:r>
              <a:rPr lang="de-CH">
                <a:latin typeface="Calibri" panose="020F0502020204030204"/>
              </a:rPr>
              <a:t>Anpassungen/Finalisieren der Unterlagen und Dokumente</a:t>
            </a:r>
          </a:p>
          <a:p>
            <a:endParaRPr lang="de-CH"/>
          </a:p>
        </p:txBody>
      </p:sp>
      <p:sp>
        <p:nvSpPr>
          <p:cNvPr id="6" name="Textplatzhalter 5">
            <a:extLst>
              <a:ext uri="{FF2B5EF4-FFF2-40B4-BE49-F238E27FC236}">
                <a16:creationId xmlns:a16="http://schemas.microsoft.com/office/drawing/2014/main" id="{66005469-8B85-4A1F-B33F-0F0E570D29A6}"/>
              </a:ext>
            </a:extLst>
          </p:cNvPr>
          <p:cNvSpPr>
            <a:spLocks noGrp="1"/>
          </p:cNvSpPr>
          <p:nvPr>
            <p:ph type="title"/>
          </p:nvPr>
        </p:nvSpPr>
        <p:spPr>
          <a:xfrm>
            <a:off x="838200" y="1341438"/>
            <a:ext cx="10515600" cy="349250"/>
          </a:xfrm>
        </p:spPr>
        <p:txBody>
          <a:bodyPr/>
          <a:lstStyle/>
          <a:p>
            <a:r>
              <a:rPr lang="fr-FR"/>
              <a:t>Calendrier 2026 / 2027</a:t>
            </a:r>
            <a:endParaRPr lang="de-CH"/>
          </a:p>
        </p:txBody>
      </p:sp>
    </p:spTree>
    <p:extLst>
      <p:ext uri="{BB962C8B-B14F-4D97-AF65-F5344CB8AC3E}">
        <p14:creationId xmlns:p14="http://schemas.microsoft.com/office/powerpoint/2010/main" val="42276745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18AF87-8D44-7022-F264-A8121A761288}"/>
              </a:ext>
            </a:extLst>
          </p:cNvPr>
          <p:cNvSpPr>
            <a:spLocks noGrp="1"/>
          </p:cNvSpPr>
          <p:nvPr>
            <p:ph type="title"/>
          </p:nvPr>
        </p:nvSpPr>
        <p:spPr/>
        <p:txBody>
          <a:bodyPr/>
          <a:lstStyle/>
          <a:p>
            <a:r>
              <a:rPr lang="de-CH" err="1"/>
              <a:t>Reminder</a:t>
            </a:r>
            <a:r>
              <a:rPr lang="de-CH"/>
              <a:t>: Angebote für Guides (</a:t>
            </a:r>
            <a:r>
              <a:rPr lang="de-CH" err="1"/>
              <a:t>Innotour</a:t>
            </a:r>
            <a:r>
              <a:rPr lang="de-CH"/>
              <a:t>)</a:t>
            </a:r>
          </a:p>
        </p:txBody>
      </p:sp>
      <p:sp>
        <p:nvSpPr>
          <p:cNvPr id="3" name="Inhaltsplatzhalter 2">
            <a:extLst>
              <a:ext uri="{FF2B5EF4-FFF2-40B4-BE49-F238E27FC236}">
                <a16:creationId xmlns:a16="http://schemas.microsoft.com/office/drawing/2014/main" id="{841B099F-3C58-01F5-CFAD-95D18F99BBA1}"/>
              </a:ext>
            </a:extLst>
          </p:cNvPr>
          <p:cNvSpPr>
            <a:spLocks noGrp="1"/>
          </p:cNvSpPr>
          <p:nvPr>
            <p:ph idx="1"/>
          </p:nvPr>
        </p:nvSpPr>
        <p:spPr>
          <a:xfrm>
            <a:off x="838200" y="2636912"/>
            <a:ext cx="4777747" cy="3456384"/>
          </a:xfrm>
        </p:spPr>
        <p:txBody>
          <a:bodyPr/>
          <a:lstStyle/>
          <a:p>
            <a:pPr marL="342900" indent="-342900">
              <a:buFont typeface="Symbol" panose="05050102010706020507" pitchFamily="18" charset="2"/>
              <a:buChar char="-"/>
            </a:pPr>
            <a:r>
              <a:rPr lang="de-CH" sz="2400" err="1"/>
              <a:t>Sensbilisierungskurse</a:t>
            </a:r>
            <a:r>
              <a:rPr lang="de-CH" sz="2400"/>
              <a:t> von Natur und Freizeit</a:t>
            </a:r>
            <a:br>
              <a:rPr lang="de-CH" sz="2400"/>
            </a:br>
            <a:r>
              <a:rPr lang="de-CH" sz="2400">
                <a:hlinkClick r:id="rId2"/>
              </a:rPr>
              <a:t>https://natur-freizeit.ch/bildungsangebot</a:t>
            </a:r>
            <a:r>
              <a:rPr lang="de-CH" sz="2400"/>
              <a:t> </a:t>
            </a:r>
          </a:p>
        </p:txBody>
      </p:sp>
      <p:pic>
        <p:nvPicPr>
          <p:cNvPr id="8" name="Bildplatzhalter 7">
            <a:extLst>
              <a:ext uri="{FF2B5EF4-FFF2-40B4-BE49-F238E27FC236}">
                <a16:creationId xmlns:a16="http://schemas.microsoft.com/office/drawing/2014/main" id="{88AC4E2B-060E-6AE7-F4E7-64F83540448C}"/>
              </a:ext>
            </a:extLst>
          </p:cNvPr>
          <p:cNvPicPr>
            <a:picLocks noGrp="1" noChangeAspect="1"/>
          </p:cNvPicPr>
          <p:nvPr>
            <p:ph type="pic" sz="quarter" idx="13"/>
          </p:nvPr>
        </p:nvPicPr>
        <p:blipFill>
          <a:blip r:embed="rId3"/>
          <a:srcRect l="457" t="140" r="7396" b="-140"/>
          <a:stretch>
            <a:fillRect/>
          </a:stretch>
        </p:blipFill>
        <p:spPr>
          <a:xfrm>
            <a:off x="5615947" y="278296"/>
            <a:ext cx="6240693" cy="6319057"/>
          </a:xfrm>
          <a:prstGeom prst="rect">
            <a:avLst/>
          </a:prstGeom>
          <a:solidFill>
            <a:prstClr val="white">
              <a:lumMod val="85000"/>
            </a:prstClr>
          </a:solidFill>
        </p:spPr>
      </p:pic>
      <p:sp>
        <p:nvSpPr>
          <p:cNvPr id="4" name="Foliennummernplatzhalter 3">
            <a:extLst>
              <a:ext uri="{FF2B5EF4-FFF2-40B4-BE49-F238E27FC236}">
                <a16:creationId xmlns:a16="http://schemas.microsoft.com/office/drawing/2014/main" id="{A362A7B9-26CC-FEA6-C6C8-5AD7577378F8}"/>
              </a:ext>
            </a:extLst>
          </p:cNvPr>
          <p:cNvSpPr>
            <a:spLocks noGrp="1"/>
          </p:cNvSpPr>
          <p:nvPr>
            <p:ph type="sldNum" sz="quarter" idx="4294967295"/>
          </p:nvPr>
        </p:nvSpPr>
        <p:spPr>
          <a:xfrm>
            <a:off x="11447463" y="6256338"/>
            <a:ext cx="744537" cy="144462"/>
          </a:xfrm>
        </p:spPr>
        <p:txBody>
          <a:bodyPr/>
          <a:lstStyle/>
          <a:p>
            <a:fld id="{442AD375-037F-43D0-B059-5172DA06796A}" type="slidenum">
              <a:rPr lang="de-CH" smtClean="0"/>
              <a:t>46</a:t>
            </a:fld>
            <a:endParaRPr lang="de-CH"/>
          </a:p>
        </p:txBody>
      </p:sp>
    </p:spTree>
    <p:extLst>
      <p:ext uri="{BB962C8B-B14F-4D97-AF65-F5344CB8AC3E}">
        <p14:creationId xmlns:p14="http://schemas.microsoft.com/office/powerpoint/2010/main" val="3646152795"/>
      </p:ext>
    </p:extLst>
  </p:cSld>
  <p:clrMapOvr>
    <a:masterClrMapping/>
  </p:clrMapOvr>
</p:sld>
</file>

<file path=ppt/theme/theme1.xml><?xml version="1.0" encoding="utf-8"?>
<a:theme xmlns:a="http://schemas.openxmlformats.org/drawingml/2006/main" name="Benutzerdefiniertes Design">
  <a:themeElements>
    <a:clrScheme name="Schweizer Pärke">
      <a:dk1>
        <a:sysClr val="windowText" lastClr="000000"/>
      </a:dk1>
      <a:lt1>
        <a:sysClr val="window" lastClr="FFFFFF"/>
      </a:lt1>
      <a:dk2>
        <a:srgbClr val="00625C"/>
      </a:dk2>
      <a:lt2>
        <a:srgbClr val="8CCAAD"/>
      </a:lt2>
      <a:accent1>
        <a:srgbClr val="1CAF8E"/>
      </a:accent1>
      <a:accent2>
        <a:srgbClr val="362782"/>
      </a:accent2>
      <a:accent3>
        <a:srgbClr val="79BCDA"/>
      </a:accent3>
      <a:accent4>
        <a:srgbClr val="843441"/>
      </a:accent4>
      <a:accent5>
        <a:srgbClr val="C62945"/>
      </a:accent5>
      <a:accent6>
        <a:srgbClr val="F3975F"/>
      </a:accent6>
      <a:hlink>
        <a:srgbClr val="00625C"/>
      </a:hlink>
      <a:folHlink>
        <a:srgbClr val="00625C"/>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defRPr dirty="0"/>
        </a:defPPr>
      </a:lstStyle>
    </a:txDef>
  </a:objectDefaults>
  <a:extraClrSchemeLst/>
  <a:extLst>
    <a:ext uri="{05A4C25C-085E-4340-85A3-A5531E510DB2}">
      <thm15:themeFamily xmlns:thm15="http://schemas.microsoft.com/office/thememl/2012/main" name="mustervorlage_16_9" id="{38A78927-92C2-4F14-A0D7-92F816A0CD0E}" vid="{CD3985F5-F7F1-43AC-9030-39408D6085EA}"/>
    </a:ext>
  </a:extLst>
</a:theme>
</file>

<file path=ppt/theme/theme2.xml><?xml version="1.0" encoding="utf-8"?>
<a:theme xmlns:a="http://schemas.openxmlformats.org/drawingml/2006/main" name="Office Theme">
  <a:themeElements>
    <a:clrScheme name="Schweizer Pärke">
      <a:dk1>
        <a:sysClr val="windowText" lastClr="000000"/>
      </a:dk1>
      <a:lt1>
        <a:sysClr val="window" lastClr="FFFFFF"/>
      </a:lt1>
      <a:dk2>
        <a:srgbClr val="00625C"/>
      </a:dk2>
      <a:lt2>
        <a:srgbClr val="8CCAAD"/>
      </a:lt2>
      <a:accent1>
        <a:srgbClr val="1CAF8E"/>
      </a:accent1>
      <a:accent2>
        <a:srgbClr val="362782"/>
      </a:accent2>
      <a:accent3>
        <a:srgbClr val="79BCDA"/>
      </a:accent3>
      <a:accent4>
        <a:srgbClr val="843441"/>
      </a:accent4>
      <a:accent5>
        <a:srgbClr val="C62945"/>
      </a:accent5>
      <a:accent6>
        <a:srgbClr val="F3975F"/>
      </a:accent6>
      <a:hlink>
        <a:srgbClr val="00625C"/>
      </a:hlink>
      <a:folHlink>
        <a:srgbClr val="00625C"/>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chweizer Pärke">
      <a:dk1>
        <a:sysClr val="windowText" lastClr="000000"/>
      </a:dk1>
      <a:lt1>
        <a:sysClr val="window" lastClr="FFFFFF"/>
      </a:lt1>
      <a:dk2>
        <a:srgbClr val="00625C"/>
      </a:dk2>
      <a:lt2>
        <a:srgbClr val="8CCAAD"/>
      </a:lt2>
      <a:accent1>
        <a:srgbClr val="1CAF8E"/>
      </a:accent1>
      <a:accent2>
        <a:srgbClr val="362782"/>
      </a:accent2>
      <a:accent3>
        <a:srgbClr val="79BCDA"/>
      </a:accent3>
      <a:accent4>
        <a:srgbClr val="843441"/>
      </a:accent4>
      <a:accent5>
        <a:srgbClr val="C62945"/>
      </a:accent5>
      <a:accent6>
        <a:srgbClr val="F3975F"/>
      </a:accent6>
      <a:hlink>
        <a:srgbClr val="00625C"/>
      </a:hlink>
      <a:folHlink>
        <a:srgbClr val="00625C"/>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8814e02-af58-45ed-a45d-f801ba711f09" xsi:nil="true"/>
    <lcf76f155ced4ddcb4097134ff3c332f xmlns="0064440c-0b74-4152-94b4-bbf25e7ac52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8CF691338D58A74B947BC38C2623D39F" ma:contentTypeVersion="18" ma:contentTypeDescription="Ein neues Dokument erstellen." ma:contentTypeScope="" ma:versionID="3ea312084e27f558dc692d08c9e37400">
  <xsd:schema xmlns:xsd="http://www.w3.org/2001/XMLSchema" xmlns:xs="http://www.w3.org/2001/XMLSchema" xmlns:p="http://schemas.microsoft.com/office/2006/metadata/properties" xmlns:ns2="0064440c-0b74-4152-94b4-bbf25e7ac525" xmlns:ns3="f8814e02-af58-45ed-a45d-f801ba711f09" targetNamespace="http://schemas.microsoft.com/office/2006/metadata/properties" ma:root="true" ma:fieldsID="6866ad5fa3fc7cf00c89aec2b0daac04" ns2:_="" ns3:_="">
    <xsd:import namespace="0064440c-0b74-4152-94b4-bbf25e7ac525"/>
    <xsd:import namespace="f8814e02-af58-45ed-a45d-f801ba711f0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64440c-0b74-4152-94b4-bbf25e7ac5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Bildmarkierungen" ma:readOnly="false" ma:fieldId="{5cf76f15-5ced-4ddc-b409-7134ff3c332f}" ma:taxonomyMulti="true" ma:sspId="d3ac95e2-6a71-498f-9362-7d11269cd7cb" ma:termSetId="09814cd3-568e-fe90-9814-8d621ff8fb84" ma:anchorId="fba54fb3-c3e1-fe81-a776-ca4b69148c4d" ma:open="true" ma:isKeyword="false">
      <xsd:complexType>
        <xsd:sequence>
          <xsd:element ref="pc:Terms" minOccurs="0" maxOccurs="1"/>
        </xsd:sequence>
      </xsd:complex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8814e02-af58-45ed-a45d-f801ba711f09"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f2f4bfb6-59cb-45c5-929d-fec906068158}" ma:internalName="TaxCatchAll" ma:showField="CatchAllData" ma:web="f8814e02-af58-45ed-a45d-f801ba711f09">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Freigegeben für -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96EBCF0-522B-4DC1-B3B6-C889BF5A8F5C}">
  <ds:schemaRefs>
    <ds:schemaRef ds:uri="http://schemas.microsoft.com/sharepoint/v3/contenttype/forms"/>
  </ds:schemaRefs>
</ds:datastoreItem>
</file>

<file path=customXml/itemProps2.xml><?xml version="1.0" encoding="utf-8"?>
<ds:datastoreItem xmlns:ds="http://schemas.openxmlformats.org/officeDocument/2006/customXml" ds:itemID="{823B3489-1088-4412-BB6B-842831A3D68D}">
  <ds:schemaRefs>
    <ds:schemaRef ds:uri="0064440c-0b74-4152-94b4-bbf25e7ac525"/>
    <ds:schemaRef ds:uri="f8814e02-af58-45ed-a45d-f801ba711f0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D42B756-27EA-4473-8053-F6F3C822404E}">
  <ds:schemaRefs>
    <ds:schemaRef ds:uri="0064440c-0b74-4152-94b4-bbf25e7ac525"/>
    <ds:schemaRef ds:uri="f8814e02-af58-45ed-a45d-f801ba711f0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2026_01_auswertung</Template>
  <TotalTime>0</TotalTime>
  <Application>Microsoft Office PowerPoint</Application>
  <PresentationFormat>Widescreen</PresentationFormat>
  <Slides>46</Slides>
  <Notes>15</Notes>
  <HiddenSlides>0</HiddenSlide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Benutzerdefiniertes Design</vt:lpstr>
      <vt:lpstr>Auswertung Umfrage Preise von Exkursionen und Angeboten – Entschädigung von Guides</vt:lpstr>
      <vt:lpstr>Allgemeine Informationen zur Umfrage</vt:lpstr>
      <vt:lpstr>Wie viel Kosten Schulangebote in den Pärken?</vt:lpstr>
      <vt:lpstr>Spezialpreise für Schulklassen aus dem Parkperimeter</vt:lpstr>
      <vt:lpstr>Wie viel kosten Schulangebote in den Pärken? Angebote bis 2 Stunden </vt:lpstr>
      <vt:lpstr>Wie viel kosten Schulangebote in den Pärken? Halbtägige Angebote </vt:lpstr>
      <vt:lpstr>Wie viel kosten Schulangebote in den Pärken? Tagesangebote </vt:lpstr>
      <vt:lpstr>Maximale Gruppengrösse bei Schulklassen</vt:lpstr>
      <vt:lpstr>Begrenzung für die Nutzung der Angebote (für Parkschulen) </vt:lpstr>
      <vt:lpstr>AngeBote für Gruppen</vt:lpstr>
      <vt:lpstr>Preise für Gruppenangebote</vt:lpstr>
      <vt:lpstr>Wie viel kosten Gruppenangebote?</vt:lpstr>
      <vt:lpstr>Wie viel kosten Gruppenangebote?</vt:lpstr>
      <vt:lpstr>Gruppengrösse</vt:lpstr>
      <vt:lpstr>Angebote und Exkursionen für INdividualgäste</vt:lpstr>
      <vt:lpstr>Allgemeines</vt:lpstr>
      <vt:lpstr>Wie viel Kosten Angebote und Exkursionen für Individualgäste?</vt:lpstr>
      <vt:lpstr>Wie viel Kosten Angebote und Exkursionen für Individualgäste?</vt:lpstr>
      <vt:lpstr>Welches sind minimale/maximale Anzahl Teilnehmende für die Durchführung eines Angebots?</vt:lpstr>
      <vt:lpstr>Entschädigung von Guides</vt:lpstr>
      <vt:lpstr>Wie werden Guides entschädigt?</vt:lpstr>
      <vt:lpstr>Wie werden Guides entschädigt?</vt:lpstr>
      <vt:lpstr>Dürfen Guides zusätzlich Spesen verrechnen?</vt:lpstr>
      <vt:lpstr>Werden die Guides für die Vorbereitung von Exkursionen zusätzlich entschädigt?</vt:lpstr>
      <vt:lpstr>Wird bei der Entschädigung nach Ausbildung unterschieden?</vt:lpstr>
      <vt:lpstr>Gibt es davon abweichende Entschädigungsformen für andere Einsätze?</vt:lpstr>
      <vt:lpstr>Weiterbildungskurse</vt:lpstr>
      <vt:lpstr>Sind Weiterbildungskurse für die Guides freiwillig oder sind sie verpflichtet gewisse Weiterbildungstage zu besuchen?</vt:lpstr>
      <vt:lpstr>Trägt der Park die Kosten von Weiterbildungen?</vt:lpstr>
      <vt:lpstr>Können die Exkursionsleitenden die Stunden für den Besuch von Weiterbildungen abrechnen?</vt:lpstr>
      <vt:lpstr>Stornobedingungen</vt:lpstr>
      <vt:lpstr>Gibt es bei den Bildungsangeboten Stornobedingungen?</vt:lpstr>
      <vt:lpstr>Wie ist die Regelung mit der Schule/Gruppe, falls ein Angebot kurzfristig abgesagt wird?</vt:lpstr>
      <vt:lpstr>Wie wird der Guide entschädigt, wenn ein Angebot abgesagt wird? </vt:lpstr>
      <vt:lpstr>Tarifempfehlungen von ERBINAT</vt:lpstr>
      <vt:lpstr>Tarifempfehlungen ERBINAT</vt:lpstr>
      <vt:lpstr>Vergleich mit Preisen der Pärke</vt:lpstr>
      <vt:lpstr>Vergleich mit Preisen der Pärke</vt:lpstr>
      <vt:lpstr>Analysierte Fragen</vt:lpstr>
      <vt:lpstr>Analysierte Fragen</vt:lpstr>
      <vt:lpstr>Werden Angebote für Schulen durch andere Angebote quersubventioniert?</vt:lpstr>
      <vt:lpstr>Wildnispark Zürich, Carmen Herzog</vt:lpstr>
      <vt:lpstr>Kurzes Update: Guide-Projekt</vt:lpstr>
      <vt:lpstr>Aus- und Weiterbildung für Guides (und Parkmitarbeiter:innen)</vt:lpstr>
      <vt:lpstr>Calendrier 2026 / 2027</vt:lpstr>
      <vt:lpstr>Reminder: Angebote für Guides (Innotour)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Julia Agten / Netzwerk Schweizer Pärke</dc:creator>
  <cp:revision>1</cp:revision>
  <dcterms:created xsi:type="dcterms:W3CDTF">2026-01-26T14:37:20Z</dcterms:created>
  <dcterms:modified xsi:type="dcterms:W3CDTF">2026-03-30T13:17:43Z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0x0101008CF691338D58A74B947BC38C2623D39F</vt:lpwstr>
  </property>
  <property fmtid="{D5CDD505-2E9C-101B-9397-08002B2CF9AE}" pid="3" name="Order">
    <vt:r8>144600</vt:r8>
  </property>
  <property fmtid="{D5CDD505-2E9C-101B-9397-08002B2CF9AE}" pid="4" name="MediaServiceImageTags">
    <vt:lpwstr/>
  </property>
</Properties>
</file>